
<file path=[Content_Types].xml><?xml version="1.0" encoding="utf-8"?>
<Types xmlns="http://schemas.openxmlformats.org/package/2006/content-types">
  <Default Extension="png" ContentType="image/png"/>
  <Default Extension="jfif"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5362" r:id="rId1"/>
  </p:sldMasterIdLst>
  <p:notesMasterIdLst>
    <p:notesMasterId r:id="rId26"/>
  </p:notesMasterIdLst>
  <p:sldIdLst>
    <p:sldId id="292" r:id="rId2"/>
    <p:sldId id="262" r:id="rId3"/>
    <p:sldId id="256" r:id="rId4"/>
    <p:sldId id="302" r:id="rId5"/>
    <p:sldId id="264" r:id="rId6"/>
    <p:sldId id="294" r:id="rId7"/>
    <p:sldId id="297" r:id="rId8"/>
    <p:sldId id="293" r:id="rId9"/>
    <p:sldId id="298" r:id="rId10"/>
    <p:sldId id="263" r:id="rId11"/>
    <p:sldId id="299" r:id="rId12"/>
    <p:sldId id="259" r:id="rId13"/>
    <p:sldId id="300" r:id="rId14"/>
    <p:sldId id="295" r:id="rId15"/>
    <p:sldId id="278" r:id="rId16"/>
    <p:sldId id="279" r:id="rId17"/>
    <p:sldId id="303" r:id="rId18"/>
    <p:sldId id="282" r:id="rId19"/>
    <p:sldId id="283" r:id="rId20"/>
    <p:sldId id="284" r:id="rId21"/>
    <p:sldId id="285" r:id="rId22"/>
    <p:sldId id="296" r:id="rId23"/>
    <p:sldId id="260" r:id="rId24"/>
    <p:sldId id="28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sans titre" id="{C5E54028-8BB2-4FD1-AD8D-7964E566553C}">
          <p14:sldIdLst>
            <p14:sldId id="292"/>
            <p14:sldId id="262"/>
            <p14:sldId id="256"/>
            <p14:sldId id="302"/>
            <p14:sldId id="264"/>
            <p14:sldId id="294"/>
            <p14:sldId id="297"/>
            <p14:sldId id="293"/>
            <p14:sldId id="298"/>
            <p14:sldId id="263"/>
            <p14:sldId id="299"/>
            <p14:sldId id="259"/>
            <p14:sldId id="300"/>
            <p14:sldId id="295"/>
            <p14:sldId id="278"/>
            <p14:sldId id="279"/>
            <p14:sldId id="303"/>
            <p14:sldId id="282"/>
            <p14:sldId id="283"/>
            <p14:sldId id="284"/>
            <p14:sldId id="285"/>
            <p14:sldId id="296"/>
            <p14:sldId id="260"/>
            <p14:sldId id="28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hp" providerId="None"/>
      </p:ext>
    </p:extLst>
  </p:cmAuthor>
  <p:cmAuthor id="2" name="WORKSTATION" initials="W" lastIdx="2" clrIdx="1">
    <p:extLst>
      <p:ext uri="{19B8F6BF-5375-455C-9EA6-DF929625EA0E}">
        <p15:presenceInfo xmlns:p15="http://schemas.microsoft.com/office/powerpoint/2012/main" userId="WORKSTAT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41" autoAdjust="0"/>
    <p:restoredTop sz="88151" autoAdjust="0"/>
  </p:normalViewPr>
  <p:slideViewPr>
    <p:cSldViewPr snapToGrid="0">
      <p:cViewPr varScale="1">
        <p:scale>
          <a:sx n="54" d="100"/>
          <a:sy n="54" d="100"/>
        </p:scale>
        <p:origin x="618" y="4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ORKSTATION\Documents\graph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ORKSTATION\AppData\Roaming\Microsoft\Excel\graphe2%20(version%201).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ORKSTATION\AppData\Roaming\Microsoft\Excel\GRAPHE%20C.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Classeur3"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845309656696066"/>
          <c:y val="0.1638320672300442"/>
          <c:w val="0.76305096237970238"/>
          <c:h val="0.73159703995333913"/>
        </c:manualLayout>
      </c:layout>
      <c:pie3DChart>
        <c:varyColors val="1"/>
        <c:ser>
          <c:idx val="0"/>
          <c:order val="0"/>
          <c:tx>
            <c:strRef>
              <c:f>Feuil1!$B$2</c:f>
              <c:strCache>
                <c:ptCount val="1"/>
                <c:pt idx="0">
                  <c:v>effectif</c:v>
                </c:pt>
              </c:strCache>
            </c:strRef>
          </c:tx>
          <c:dPt>
            <c:idx val="0"/>
            <c:bubble3D val="0"/>
            <c:explosion val="23"/>
            <c:spPr>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38100" dist="25400" dir="5400000" rotWithShape="0">
                  <a:srgbClr val="000000">
                    <a:alpha val="35000"/>
                  </a:srgbClr>
                </a:outerShdw>
              </a:effectLst>
              <a:sp3d/>
            </c:spPr>
          </c:dPt>
          <c:dPt>
            <c:idx val="1"/>
            <c:bubble3D val="0"/>
            <c:explosion val="28"/>
            <c:spPr>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38100" dist="25400" dir="5400000" rotWithShape="0">
                  <a:srgbClr val="000000">
                    <a:alpha val="35000"/>
                  </a:srgbClr>
                </a:outerShdw>
              </a:effectLst>
              <a:sp3d/>
            </c:spPr>
          </c:dPt>
          <c:dLbls>
            <c:dLbl>
              <c:idx val="0"/>
              <c:layout>
                <c:manualLayout>
                  <c:x val="-4.9489703899308485E-3"/>
                  <c:y val="-0.11689299750799387"/>
                </c:manualLayout>
              </c:layout>
              <c:tx>
                <c:rich>
                  <a:bodyPr/>
                  <a:lstStyle/>
                  <a:p>
                    <a:fld id="{081B8897-71A9-42DA-AC0F-9FF61952D07C}" type="PERCENTAGE">
                      <a:rPr lang="en-US" sz="2800">
                        <a:solidFill>
                          <a:srgbClr val="FF0000"/>
                        </a:solidFill>
                      </a:rPr>
                      <a:pPr/>
                      <a:t>[POURCENTAGE]</a:t>
                    </a:fld>
                    <a:endParaRPr lang="fr-FR"/>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Lst>
            </c:dLbl>
            <c:dLbl>
              <c:idx val="1"/>
              <c:layout>
                <c:manualLayout>
                  <c:x val="5.2826536549395973E-2"/>
                  <c:y val="-0.10830855649074882"/>
                </c:manualLayout>
              </c:layout>
              <c:tx>
                <c:rich>
                  <a:bodyPr/>
                  <a:lstStyle/>
                  <a:p>
                    <a:fld id="{D76061F1-58FE-4D41-A9A3-2F7375F847CD}" type="PERCENTAGE">
                      <a:rPr lang="en-US" sz="2800">
                        <a:solidFill>
                          <a:srgbClr val="FF0000"/>
                        </a:solidFill>
                      </a:rPr>
                      <a:pPr/>
                      <a:t>[POURCENTAGE]</a:t>
                    </a:fld>
                    <a:endParaRPr lang="fr-F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dLblPos val="outEnd"/>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xmlns:c16r2="http://schemas.microsoft.com/office/drawing/2015/06/chart">
              <c:ext xmlns:c15="http://schemas.microsoft.com/office/drawing/2012/chart" uri="{CE6537A1-D6FC-4f65-9D91-7224C49458BB}"/>
            </c:extLst>
          </c:dLbls>
          <c:cat>
            <c:strRef>
              <c:f>Feuil1!$C$1:$D$1</c:f>
              <c:strCache>
                <c:ptCount val="2"/>
                <c:pt idx="0">
                  <c:v>masculin</c:v>
                </c:pt>
                <c:pt idx="1">
                  <c:v>feminin</c:v>
                </c:pt>
              </c:strCache>
            </c:strRef>
          </c:cat>
          <c:val>
            <c:numRef>
              <c:f>Feuil1!$C$2:$D$2</c:f>
              <c:numCache>
                <c:formatCode>General</c:formatCode>
                <c:ptCount val="2"/>
                <c:pt idx="0">
                  <c:v>48</c:v>
                </c:pt>
                <c:pt idx="1">
                  <c:v>32</c:v>
                </c:pt>
              </c:numCache>
            </c:numRef>
          </c:val>
          <c:extLst xmlns:c16r2="http://schemas.microsoft.com/office/drawing/2015/06/chart">
            <c:ext xmlns:c16="http://schemas.microsoft.com/office/drawing/2014/chart" uri="{C3380CC4-5D6E-409C-BE32-E72D297353CC}">
              <c16:uniqueId val="{00000000-F59F-8B46-BEB4-E74647593931}"/>
            </c:ext>
          </c:extLst>
        </c:ser>
        <c:dLbls>
          <c:dLblPos val="outEnd"/>
          <c:showLegendKey val="0"/>
          <c:showVal val="0"/>
          <c:showCatName val="0"/>
          <c:showSerName val="0"/>
          <c:showPercent val="1"/>
          <c:showBubbleSize val="0"/>
          <c:showLeaderLines val="1"/>
        </c:dLbls>
      </c:pie3DChart>
      <c:spPr>
        <a:noFill/>
        <a:ln>
          <a:noFill/>
        </a:ln>
        <a:effectLst/>
      </c:spPr>
    </c:plotArea>
    <c:legend>
      <c:legendPos val="b"/>
      <c:legendEntry>
        <c:idx val="0"/>
        <c:txPr>
          <a:bodyPr rot="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Entry>
      <c:legendEntry>
        <c:idx val="1"/>
        <c:txPr>
          <a:bodyPr rot="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Entry>
      <c:layout>
        <c:manualLayout>
          <c:xMode val="edge"/>
          <c:yMode val="edge"/>
          <c:x val="0.27838101583654262"/>
          <c:y val="0.93480769059686819"/>
          <c:w val="0.43440288302051394"/>
          <c:h val="5.286690913090561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3155785499595"/>
          <c:y val="0.18914725203409194"/>
          <c:w val="0.76596719160104987"/>
          <c:h val="0.62385459846486446"/>
        </c:manualLayout>
      </c:layout>
      <c:barChart>
        <c:barDir val="col"/>
        <c:grouping val="clustered"/>
        <c:varyColors val="0"/>
        <c:ser>
          <c:idx val="0"/>
          <c:order val="0"/>
          <c:tx>
            <c:strRef>
              <c:f>Feuil1!$G$1</c:f>
              <c:strCache>
                <c:ptCount val="1"/>
                <c:pt idx="0">
                  <c:v>30-35 ans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Feuil1!$F$2</c:f>
              <c:strCache>
                <c:ptCount val="1"/>
                <c:pt idx="0">
                  <c:v>effectifs</c:v>
                </c:pt>
              </c:strCache>
            </c:strRef>
          </c:cat>
          <c:val>
            <c:numRef>
              <c:f>Feuil1!$G$2</c:f>
              <c:numCache>
                <c:formatCode>General</c:formatCode>
                <c:ptCount val="1"/>
                <c:pt idx="0">
                  <c:v>20</c:v>
                </c:pt>
              </c:numCache>
            </c:numRef>
          </c:val>
          <c:extLst xmlns:c16r2="http://schemas.microsoft.com/office/drawing/2015/06/chart">
            <c:ext xmlns:c16="http://schemas.microsoft.com/office/drawing/2014/chart" uri="{C3380CC4-5D6E-409C-BE32-E72D297353CC}">
              <c16:uniqueId val="{00000000-8607-9949-8218-5E9A3FA3D1A0}"/>
            </c:ext>
          </c:extLst>
        </c:ser>
        <c:ser>
          <c:idx val="1"/>
          <c:order val="1"/>
          <c:tx>
            <c:strRef>
              <c:f>Feuil1!$H$1</c:f>
              <c:strCache>
                <c:ptCount val="1"/>
                <c:pt idx="0">
                  <c:v>36-40 ans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Feuil1!$F$2</c:f>
              <c:strCache>
                <c:ptCount val="1"/>
                <c:pt idx="0">
                  <c:v>effectifs</c:v>
                </c:pt>
              </c:strCache>
            </c:strRef>
          </c:cat>
          <c:val>
            <c:numRef>
              <c:f>Feuil1!$H$2</c:f>
              <c:numCache>
                <c:formatCode>General</c:formatCode>
                <c:ptCount val="1"/>
                <c:pt idx="0">
                  <c:v>13</c:v>
                </c:pt>
              </c:numCache>
            </c:numRef>
          </c:val>
          <c:extLst xmlns:c16r2="http://schemas.microsoft.com/office/drawing/2015/06/chart">
            <c:ext xmlns:c16="http://schemas.microsoft.com/office/drawing/2014/chart" uri="{C3380CC4-5D6E-409C-BE32-E72D297353CC}">
              <c16:uniqueId val="{00000001-8607-9949-8218-5E9A3FA3D1A0}"/>
            </c:ext>
          </c:extLst>
        </c:ser>
        <c:ser>
          <c:idx val="2"/>
          <c:order val="2"/>
          <c:tx>
            <c:strRef>
              <c:f>Feuil1!$I$1</c:f>
              <c:strCache>
                <c:ptCount val="1"/>
                <c:pt idx="0">
                  <c:v>41-45 ans</c:v>
                </c:pt>
              </c:strCache>
            </c:strRef>
          </c:tx>
          <c:spPr>
            <a:solidFill>
              <a:schemeClr val="accent6"/>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Feuil1!$F$2</c:f>
              <c:strCache>
                <c:ptCount val="1"/>
                <c:pt idx="0">
                  <c:v>effectifs</c:v>
                </c:pt>
              </c:strCache>
            </c:strRef>
          </c:cat>
          <c:val>
            <c:numRef>
              <c:f>Feuil1!$I$2</c:f>
              <c:numCache>
                <c:formatCode>General</c:formatCode>
                <c:ptCount val="1"/>
                <c:pt idx="0">
                  <c:v>22</c:v>
                </c:pt>
              </c:numCache>
            </c:numRef>
          </c:val>
          <c:extLst xmlns:c16r2="http://schemas.microsoft.com/office/drawing/2015/06/chart">
            <c:ext xmlns:c16="http://schemas.microsoft.com/office/drawing/2014/chart" uri="{C3380CC4-5D6E-409C-BE32-E72D297353CC}">
              <c16:uniqueId val="{00000002-8607-9949-8218-5E9A3FA3D1A0}"/>
            </c:ext>
          </c:extLst>
        </c:ser>
        <c:ser>
          <c:idx val="3"/>
          <c:order val="3"/>
          <c:tx>
            <c:strRef>
              <c:f>Feuil1!$J$1</c:f>
              <c:strCache>
                <c:ptCount val="1"/>
                <c:pt idx="0">
                  <c:v>45ans et plus</c:v>
                </c:pt>
              </c:strCache>
            </c:strRef>
          </c:tx>
          <c:spPr>
            <a:solidFill>
              <a:schemeClr val="accent2">
                <a:lumMod val="60000"/>
              </a:schemeClr>
            </a:solidFill>
            <a:ln>
              <a:noFill/>
            </a:ln>
            <a:effectLst/>
          </c:spPr>
          <c:invertIfNegative val="0"/>
          <c:dLbls>
            <c:dLbl>
              <c:idx val="0"/>
              <c:tx>
                <c:rich>
                  <a:bodyPr/>
                  <a:lstStyle/>
                  <a:p>
                    <a:fld id="{3EBD7ACA-4257-4018-9E77-473E06C1DA13}" type="VALUE">
                      <a:rPr lang="en-US" sz="2400">
                        <a:solidFill>
                          <a:srgbClr val="FF0000"/>
                        </a:solidFill>
                      </a:rPr>
                      <a:pPr/>
                      <a:t>[VALEUR]</a:t>
                    </a:fld>
                    <a:endParaRPr lang="fr-F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Feuil1!$F$2</c:f>
              <c:strCache>
                <c:ptCount val="1"/>
                <c:pt idx="0">
                  <c:v>effectifs</c:v>
                </c:pt>
              </c:strCache>
            </c:strRef>
          </c:cat>
          <c:val>
            <c:numRef>
              <c:f>Feuil1!$J$2</c:f>
              <c:numCache>
                <c:formatCode>General</c:formatCode>
                <c:ptCount val="1"/>
                <c:pt idx="0">
                  <c:v>25</c:v>
                </c:pt>
              </c:numCache>
            </c:numRef>
          </c:val>
          <c:extLst xmlns:c16r2="http://schemas.microsoft.com/office/drawing/2015/06/chart">
            <c:ext xmlns:c16="http://schemas.microsoft.com/office/drawing/2014/chart" uri="{C3380CC4-5D6E-409C-BE32-E72D297353CC}">
              <c16:uniqueId val="{00000003-8607-9949-8218-5E9A3FA3D1A0}"/>
            </c:ext>
          </c:extLst>
        </c:ser>
        <c:dLbls>
          <c:dLblPos val="outEnd"/>
          <c:showLegendKey val="0"/>
          <c:showVal val="1"/>
          <c:showCatName val="0"/>
          <c:showSerName val="0"/>
          <c:showPercent val="0"/>
          <c:showBubbleSize val="0"/>
        </c:dLbls>
        <c:gapWidth val="219"/>
        <c:overlap val="-27"/>
        <c:axId val="240118952"/>
        <c:axId val="240120912"/>
      </c:barChart>
      <c:catAx>
        <c:axId val="240118952"/>
        <c:scaling>
          <c:orientation val="minMax"/>
        </c:scaling>
        <c:delete val="1"/>
        <c:axPos val="b"/>
        <c:numFmt formatCode="General" sourceLinked="1"/>
        <c:majorTickMark val="none"/>
        <c:minorTickMark val="none"/>
        <c:tickLblPos val="nextTo"/>
        <c:crossAx val="240120912"/>
        <c:crosses val="autoZero"/>
        <c:auto val="1"/>
        <c:lblAlgn val="ctr"/>
        <c:lblOffset val="100"/>
        <c:noMultiLvlLbl val="0"/>
      </c:catAx>
      <c:valAx>
        <c:axId val="240120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240118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6625935397967963E-3"/>
          <c:y val="8.4411272824016823E-2"/>
          <c:w val="0.92146279121398211"/>
          <c:h val="0.91080282397210399"/>
        </c:manualLayout>
      </c:layout>
      <c:pie3DChart>
        <c:varyColors val="1"/>
        <c:ser>
          <c:idx val="0"/>
          <c:order val="0"/>
          <c:tx>
            <c:strRef>
              <c:f>Feuil1!$C$1</c:f>
              <c:strCache>
                <c:ptCount val="1"/>
                <c:pt idx="0">
                  <c:v>effectif</c:v>
                </c:pt>
              </c:strCache>
            </c:strRef>
          </c:tx>
          <c:explosion val="21"/>
          <c:dPt>
            <c:idx val="0"/>
            <c:bubble3D val="0"/>
            <c:explosion val="49"/>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explosion val="32"/>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explosion val="22"/>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layout>
                <c:manualLayout>
                  <c:x val="-3.2331861590649345E-2"/>
                  <c:y val="-5.7438253877082138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spc="0" baseline="0">
                      <a:solidFill>
                        <a:schemeClr val="accent2"/>
                      </a:solidFill>
                      <a:latin typeface="Times New Roman" panose="02020603050405020304" pitchFamily="18" charset="0"/>
                      <a:ea typeface="+mn-ea"/>
                      <a:cs typeface="Times New Roman" panose="02020603050405020304" pitchFamily="18" charset="0"/>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dLbl>
              <c:idx val="1"/>
              <c:layout>
                <c:manualLayout>
                  <c:x val="-9.1191376676907235E-17"/>
                  <c:y val="-2.7570361860999426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spc="0" baseline="0">
                      <a:solidFill>
                        <a:schemeClr val="accent4"/>
                      </a:solidFill>
                      <a:latin typeface="Times New Roman" panose="02020603050405020304" pitchFamily="18" charset="0"/>
                      <a:ea typeface="+mn-ea"/>
                      <a:cs typeface="Times New Roman" panose="02020603050405020304" pitchFamily="18" charset="0"/>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dLbl>
              <c:idx val="2"/>
              <c:layout>
                <c:manualLayout>
                  <c:x val="0"/>
                  <c:y val="9.1901206203331337E-2"/>
                </c:manualLayout>
              </c:layout>
              <c:spPr>
                <a:noFill/>
                <a:ln>
                  <a:noFill/>
                </a:ln>
                <a:effectLst/>
              </c:spPr>
              <c:txPr>
                <a:bodyPr rot="0" spcFirstLastPara="1" vertOverflow="ellipsis" vert="horz" wrap="square" lIns="38100" tIns="19050" rIns="38100" bIns="19050" anchor="ctr" anchorCtr="1">
                  <a:spAutoFit/>
                </a:bodyPr>
                <a:lstStyle/>
                <a:p>
                  <a:pPr>
                    <a:defRPr sz="2400" b="1" i="0" u="none" strike="noStrike" kern="1200" spc="0" baseline="0">
                      <a:solidFill>
                        <a:schemeClr val="accent6"/>
                      </a:solidFill>
                      <a:latin typeface="Times New Roman" panose="02020603050405020304" pitchFamily="18" charset="0"/>
                      <a:ea typeface="+mn-ea"/>
                      <a:cs typeface="Times New Roman" panose="02020603050405020304" pitchFamily="18" charset="0"/>
                    </a:defRPr>
                  </a:pPr>
                  <a:endParaRPr lang="fr-FR"/>
                </a:p>
              </c:txPr>
              <c:dLblPos val="bestFit"/>
              <c:showLegendKey val="0"/>
              <c:showVal val="0"/>
              <c:showCatName val="0"/>
              <c:showSerName val="0"/>
              <c:showPercent val="1"/>
              <c:showBubbleSize val="0"/>
              <c:extLst>
                <c:ext xmlns:c15="http://schemas.microsoft.com/office/drawing/2012/chart" uri="{CE6537A1-D6FC-4f65-9D91-7224C49458BB}"/>
              </c:extLst>
            </c:dLbl>
            <c:dLbl>
              <c:idx val="3"/>
              <c:layout>
                <c:manualLayout>
                  <c:x val="-3.051258866519805E-3"/>
                  <c:y val="-7.1787265504353586E-3"/>
                </c:manualLayout>
              </c:layout>
              <c:tx>
                <c:rich>
                  <a:bodyPr rot="0" spcFirstLastPara="1" vertOverflow="ellipsis" vert="horz" wrap="square" lIns="38100" tIns="19050" rIns="38100" bIns="19050" anchor="ctr" anchorCtr="1">
                    <a:spAutoFit/>
                  </a:bodyPr>
                  <a:lstStyle/>
                  <a:p>
                    <a:pPr>
                      <a:defRPr sz="2400" b="1" i="0" u="none" strike="noStrike" kern="1200" spc="0" baseline="0">
                        <a:solidFill>
                          <a:schemeClr val="accent2"/>
                        </a:solidFill>
                        <a:latin typeface="Times New Roman" panose="02020603050405020304" pitchFamily="18" charset="0"/>
                        <a:ea typeface="+mn-ea"/>
                        <a:cs typeface="Times New Roman" panose="02020603050405020304" pitchFamily="18" charset="0"/>
                      </a:defRPr>
                    </a:pPr>
                    <a:fld id="{1163F6B5-7F4B-4C07-A5E0-BCA1BF995053}" type="PERCENTAGE">
                      <a:rPr lang="en-US" sz="2400">
                        <a:solidFill>
                          <a:srgbClr val="FF0000"/>
                        </a:solidFill>
                      </a:rPr>
                      <a:pPr>
                        <a:defRPr sz="2400">
                          <a:solidFill>
                            <a:schemeClr val="accent2"/>
                          </a:solidFill>
                          <a:latin typeface="Times New Roman" panose="02020603050405020304" pitchFamily="18" charset="0"/>
                          <a:cs typeface="Times New Roman" panose="02020603050405020304" pitchFamily="18" charset="0"/>
                        </a:defRPr>
                      </a:pPr>
                      <a:t>[POURCENTAGE]</a:t>
                    </a:fld>
                    <a:endParaRPr lang="fr-FR"/>
                  </a:p>
                </c:rich>
              </c:tx>
              <c:spPr>
                <a:noFill/>
                <a:ln>
                  <a:noFill/>
                </a:ln>
                <a:effectLst/>
              </c:spPr>
              <c:txPr>
                <a:bodyPr rot="0" spcFirstLastPara="1" vertOverflow="ellipsis" vert="horz" wrap="square" lIns="38100" tIns="19050" rIns="38100" bIns="19050" anchor="ctr" anchorCtr="1">
                  <a:spAutoFit/>
                </a:bodyPr>
                <a:lstStyle/>
                <a:p>
                  <a:pPr>
                    <a:defRPr sz="2400" b="1" i="0" u="none" strike="noStrike" kern="1200" spc="0" baseline="0">
                      <a:solidFill>
                        <a:schemeClr val="accent2"/>
                      </a:solidFill>
                      <a:latin typeface="Times New Roman" panose="02020603050405020304" pitchFamily="18" charset="0"/>
                      <a:ea typeface="+mn-ea"/>
                      <a:cs typeface="Times New Roman" panose="02020603050405020304" pitchFamily="18" charset="0"/>
                    </a:defRPr>
                  </a:pPr>
                  <a:endParaRPr lang="fr-FR"/>
                </a:p>
              </c:tx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spc="0" baseline="0">
                    <a:solidFill>
                      <a:schemeClr val="accent2"/>
                    </a:solidFill>
                    <a:latin typeface="Times New Roman" panose="02020603050405020304" pitchFamily="18" charset="0"/>
                    <a:ea typeface="+mn-ea"/>
                    <a:cs typeface="Times New Roman" panose="02020603050405020304" pitchFamily="18" charset="0"/>
                  </a:defRPr>
                </a:pPr>
                <a:endParaRPr lang="fr-FR"/>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Feuil1!$B$2:$B$5</c:f>
              <c:strCache>
                <c:ptCount val="4"/>
                <c:pt idx="0">
                  <c:v>salété</c:v>
                </c:pt>
                <c:pt idx="1">
                  <c:v>tabac</c:v>
                </c:pt>
                <c:pt idx="2">
                  <c:v>alcool</c:v>
                </c:pt>
                <c:pt idx="3">
                  <c:v>aucunes idées</c:v>
                </c:pt>
              </c:strCache>
            </c:strRef>
          </c:cat>
          <c:val>
            <c:numRef>
              <c:f>Feuil1!$C$2:$C$5</c:f>
              <c:numCache>
                <c:formatCode>General</c:formatCode>
                <c:ptCount val="4"/>
                <c:pt idx="0">
                  <c:v>6</c:v>
                </c:pt>
                <c:pt idx="1">
                  <c:v>10</c:v>
                </c:pt>
                <c:pt idx="2">
                  <c:v>14</c:v>
                </c:pt>
                <c:pt idx="3">
                  <c:v>50</c:v>
                </c:pt>
              </c:numCache>
            </c:numRef>
          </c:val>
          <c:extLst xmlns:c16r2="http://schemas.microsoft.com/office/drawing/2015/06/chart">
            <c:ext xmlns:c16="http://schemas.microsoft.com/office/drawing/2014/chart" uri="{C3380CC4-5D6E-409C-BE32-E72D297353CC}">
              <c16:uniqueId val="{00000000-E221-F347-B64A-EB5DD5AFB666}"/>
            </c:ext>
          </c:extLst>
        </c:ser>
        <c:ser>
          <c:idx val="1"/>
          <c:order val="1"/>
          <c:tx>
            <c:strRef>
              <c:f>Feuil1!$D$1</c:f>
              <c:strCache>
                <c:ptCount val="1"/>
                <c:pt idx="0">
                  <c:v>pourcentage</c:v>
                </c:pt>
              </c:strCache>
            </c:strRef>
          </c:tx>
          <c:dPt>
            <c:idx val="0"/>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fr-FR"/>
                </a:p>
              </c:txPr>
              <c:dLblPos val="outEnd"/>
              <c:showLegendKey val="0"/>
              <c:showVal val="0"/>
              <c:showCatName val="1"/>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fr-FR"/>
                </a:p>
              </c:txPr>
              <c:dLblPos val="outEnd"/>
              <c:showLegendKey val="0"/>
              <c:showVal val="0"/>
              <c:showCatName val="1"/>
              <c:showSerName val="0"/>
              <c:showPercent val="0"/>
              <c:showBubbleSize val="0"/>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fr-FR"/>
                </a:p>
              </c:txPr>
              <c:dLblPos val="outEnd"/>
              <c:showLegendKey val="0"/>
              <c:showVal val="0"/>
              <c:showCatName val="1"/>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lumMod val="60000"/>
                        </a:schemeClr>
                      </a:solidFill>
                      <a:latin typeface="+mn-lt"/>
                      <a:ea typeface="+mn-ea"/>
                      <a:cs typeface="+mn-cs"/>
                    </a:defRPr>
                  </a:pPr>
                  <a:endParaRPr lang="fr-FR"/>
                </a:p>
              </c:txPr>
              <c:dLblPos val="outEnd"/>
              <c:showLegendKey val="0"/>
              <c:showVal val="0"/>
              <c:showCatName val="1"/>
              <c:showSerName val="0"/>
              <c:showPercent val="0"/>
              <c:showBubbleSize val="0"/>
            </c:dLbl>
            <c:spPr>
              <a:noFill/>
              <a:ln>
                <a:noFill/>
              </a:ln>
              <a:effectLst/>
            </c:sp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Feuil1!$B$2:$B$5</c:f>
              <c:strCache>
                <c:ptCount val="4"/>
                <c:pt idx="0">
                  <c:v>salété</c:v>
                </c:pt>
                <c:pt idx="1">
                  <c:v>tabac</c:v>
                </c:pt>
                <c:pt idx="2">
                  <c:v>alcool</c:v>
                </c:pt>
                <c:pt idx="3">
                  <c:v>aucunes idées</c:v>
                </c:pt>
              </c:strCache>
            </c:strRef>
          </c:cat>
          <c:val>
            <c:numRef>
              <c:f>Feuil1!$D$2:$D$5</c:f>
              <c:numCache>
                <c:formatCode>0.00%</c:formatCode>
                <c:ptCount val="4"/>
                <c:pt idx="0">
                  <c:v>7.4999999999999997E-2</c:v>
                </c:pt>
                <c:pt idx="1">
                  <c:v>0.125</c:v>
                </c:pt>
                <c:pt idx="2">
                  <c:v>0.17499999999999999</c:v>
                </c:pt>
                <c:pt idx="3">
                  <c:v>0.625</c:v>
                </c:pt>
              </c:numCache>
            </c:numRef>
          </c:val>
          <c:extLst xmlns:c16r2="http://schemas.microsoft.com/office/drawing/2015/06/chart">
            <c:ext xmlns:c16="http://schemas.microsoft.com/office/drawing/2014/chart" uri="{C3380CC4-5D6E-409C-BE32-E72D297353CC}">
              <c16:uniqueId val="{00000001-E221-F347-B64A-EB5DD5AFB666}"/>
            </c:ext>
          </c:extLst>
        </c:ser>
        <c:dLbls>
          <c:dLblPos val="outEnd"/>
          <c:showLegendKey val="0"/>
          <c:showVal val="0"/>
          <c:showCatName val="1"/>
          <c:showSerName val="0"/>
          <c:showPercent val="0"/>
          <c:showBubbleSize val="0"/>
          <c:showLeaderLines val="1"/>
        </c:dLbls>
      </c:pie3DChart>
      <c:spPr>
        <a:noFill/>
        <a:ln>
          <a:noFill/>
        </a:ln>
        <a:effectLst/>
      </c:spPr>
    </c:plotArea>
    <c:legend>
      <c:legendPos val="r"/>
      <c:legendEntry>
        <c:idx val="0"/>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Entry>
      <c:legendEntry>
        <c:idx val="1"/>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Entry>
      <c:legendEntry>
        <c:idx val="2"/>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Entry>
      <c:legendEntry>
        <c:idx val="3"/>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Entry>
      <c:layout>
        <c:manualLayout>
          <c:xMode val="edge"/>
          <c:yMode val="edge"/>
          <c:x val="0.68662526324615747"/>
          <c:y val="0.68736061776992952"/>
          <c:w val="0.29659675334059998"/>
          <c:h val="0.31218315114401624"/>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4295414380666707"/>
          <c:y val="0.10747319844847145"/>
          <c:w val="0.83152712327080847"/>
          <c:h val="0.77003066058184166"/>
        </c:manualLayout>
      </c:layout>
      <c:bar3DChart>
        <c:barDir val="bar"/>
        <c:grouping val="clustered"/>
        <c:varyColors val="0"/>
        <c:ser>
          <c:idx val="0"/>
          <c:order val="0"/>
          <c:tx>
            <c:strRef>
              <c:f>Feuil1!$C$1</c:f>
              <c:strCache>
                <c:ptCount val="1"/>
                <c:pt idx="0">
                  <c:v>effectifs</c:v>
                </c:pt>
              </c:strCache>
            </c:strRef>
          </c:tx>
          <c:spPr>
            <a:gradFill flip="none" rotWithShape="1">
              <a:gsLst>
                <a:gs pos="100000">
                  <a:schemeClr val="accent2">
                    <a:alpha val="0"/>
                  </a:schemeClr>
                </a:gs>
                <a:gs pos="50000">
                  <a:schemeClr val="accent2"/>
                </a:gs>
              </a:gsLst>
              <a:lin ang="10800000" scaled="1"/>
            </a:gradFill>
            <a:ln>
              <a:noFill/>
            </a:ln>
            <a:effectLst/>
            <a:sp3d/>
          </c:spPr>
          <c:invertIfNegative val="0"/>
          <c:dLbls>
            <c:dLbl>
              <c:idx val="0"/>
              <c:layout>
                <c:manualLayout>
                  <c:x val="4.0777965770684668E-2"/>
                  <c:y val="-4.004004004004004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4.3176669639548471E-2"/>
                  <c:y val="-7.3405892082277437E-17"/>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3.8379261901820859E-2"/>
                  <c:y val="-2.0020020020020753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2.1588334819774235E-2"/>
                  <c:y val="-6.006006006006006E-3"/>
                </c:manualLayout>
              </c:layout>
              <c:tx>
                <c:rich>
                  <a:bodyPr/>
                  <a:lstStyle/>
                  <a:p>
                    <a:fld id="{5DEBBE49-1205-4766-8615-CEEE56896B0F}" type="VALUE">
                      <a:rPr lang="en-US" sz="2000">
                        <a:solidFill>
                          <a:srgbClr val="FF0000"/>
                        </a:solidFill>
                      </a:rPr>
                      <a:pPr/>
                      <a:t>[VALEUR]</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Feuil1!$B$2:$B$5</c:f>
              <c:strCache>
                <c:ptCount val="4"/>
                <c:pt idx="0">
                  <c:v>obésité</c:v>
                </c:pt>
                <c:pt idx="1">
                  <c:v>médicaments</c:v>
                </c:pt>
                <c:pt idx="2">
                  <c:v>ages</c:v>
                </c:pt>
                <c:pt idx="3">
                  <c:v>aucune idées</c:v>
                </c:pt>
              </c:strCache>
            </c:strRef>
          </c:cat>
          <c:val>
            <c:numRef>
              <c:f>Feuil1!$C$2:$C$5</c:f>
              <c:numCache>
                <c:formatCode>General</c:formatCode>
                <c:ptCount val="4"/>
                <c:pt idx="0">
                  <c:v>9</c:v>
                </c:pt>
                <c:pt idx="1">
                  <c:v>23</c:v>
                </c:pt>
                <c:pt idx="2">
                  <c:v>8</c:v>
                </c:pt>
                <c:pt idx="3">
                  <c:v>40</c:v>
                </c:pt>
              </c:numCache>
            </c:numRef>
          </c:val>
          <c:extLst xmlns:c16r2="http://schemas.microsoft.com/office/drawing/2015/06/chart">
            <c:ext xmlns:c16="http://schemas.microsoft.com/office/drawing/2014/chart" uri="{C3380CC4-5D6E-409C-BE32-E72D297353CC}">
              <c16:uniqueId val="{00000000-3625-1D4C-8A1B-5C7960154AFB}"/>
            </c:ext>
          </c:extLst>
        </c:ser>
        <c:ser>
          <c:idx val="1"/>
          <c:order val="1"/>
          <c:tx>
            <c:strRef>
              <c:f>Feuil1!$D$1</c:f>
              <c:strCache>
                <c:ptCount val="1"/>
                <c:pt idx="0">
                  <c:v>pourentage</c:v>
                </c:pt>
              </c:strCache>
            </c:strRef>
          </c:tx>
          <c:spPr>
            <a:gradFill flip="none" rotWithShape="1">
              <a:gsLst>
                <a:gs pos="100000">
                  <a:schemeClr val="accent4">
                    <a:alpha val="0"/>
                  </a:schemeClr>
                </a:gs>
                <a:gs pos="50000">
                  <a:schemeClr val="accent4"/>
                </a:gs>
              </a:gsLst>
              <a:lin ang="10800000" scaled="1"/>
            </a:gradFill>
            <a:ln>
              <a:noFill/>
            </a:ln>
            <a:effectLst/>
            <a:sp3d/>
          </c:spPr>
          <c:invertIfNegative val="0"/>
          <c:dLbls>
            <c:dLbl>
              <c:idx val="0"/>
              <c:layout>
                <c:manualLayout>
                  <c:x val="4.5729259461183065E-2"/>
                  <c:y val="-1.93021899729304E-2"/>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fld id="{C1886CC3-6044-4335-AC9D-A7C2191A5C15}" type="VALUE">
                      <a:rPr lang="en-US" sz="1600" b="1">
                        <a:latin typeface="Times New Roman" panose="02020603050405020304" pitchFamily="18" charset="0"/>
                        <a:cs typeface="Times New Roman" panose="02020603050405020304" pitchFamily="18" charset="0"/>
                      </a:rPr>
                      <a:pPr>
                        <a:defRPr sz="1600" b="1">
                          <a:solidFill>
                            <a:schemeClr val="tx1"/>
                          </a:solidFill>
                        </a:defRPr>
                      </a:pPr>
                      <a:t>[VALEUR]</a:t>
                    </a:fld>
                    <a:endParaRPr lang="fr-F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layout>
                    <c:manualLayout>
                      <c:w val="0.14786368270418818"/>
                      <c:h val="4.630626123779711E-2"/>
                    </c:manualLayout>
                  </c15:layout>
                  <c15:dlblFieldTable/>
                  <c15:showDataLabelsRange val="0"/>
                </c:ext>
              </c:extLst>
            </c:dLbl>
            <c:dLbl>
              <c:idx val="1"/>
              <c:layout>
                <c:manualLayout>
                  <c:x val="2.0258886835062936E-2"/>
                  <c:y val="-2.5811409378885788E-2"/>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fld id="{C394A96B-77E9-4C54-BE43-F53A3CEECD1A}" type="VALUE">
                      <a:rPr lang="en-US" sz="1600" b="1">
                        <a:latin typeface="Times New Roman" panose="02020603050405020304" pitchFamily="18" charset="0"/>
                        <a:cs typeface="Times New Roman" panose="02020603050405020304" pitchFamily="18" charset="0"/>
                      </a:rPr>
                      <a:pPr>
                        <a:defRPr sz="1600" b="1">
                          <a:solidFill>
                            <a:schemeClr val="tx1"/>
                          </a:solidFill>
                        </a:defRPr>
                      </a:pPr>
                      <a:t>[VALEUR]</a:t>
                    </a:fld>
                    <a:endParaRPr lang="fr-F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layout>
                    <c:manualLayout>
                      <c:w val="0.14994260855103125"/>
                      <c:h val="7.4708255948936278E-2"/>
                    </c:manualLayout>
                  </c15:layout>
                  <c15:dlblFieldTable/>
                  <c15:showDataLabelsRange val="0"/>
                </c:ext>
              </c:extLst>
            </c:dLbl>
            <c:dLbl>
              <c:idx val="2"/>
              <c:layout>
                <c:manualLayout>
                  <c:x val="6.027463121971996E-2"/>
                  <c:y val="-1.2792974681438259E-2"/>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fld id="{EED689FA-7DA5-40DB-8591-5E745259E7FC}" type="VALUE">
                      <a:rPr lang="en-US" sz="1600" b="1">
                        <a:latin typeface="Times New Roman" panose="02020603050405020304" pitchFamily="18" charset="0"/>
                        <a:cs typeface="Times New Roman" panose="02020603050405020304" pitchFamily="18" charset="0"/>
                      </a:rPr>
                      <a:pPr>
                        <a:defRPr sz="1600" b="1">
                          <a:solidFill>
                            <a:schemeClr val="tx1"/>
                          </a:solidFill>
                        </a:defRPr>
                      </a:pPr>
                      <a:t>[VALEUR]</a:t>
                    </a:fld>
                    <a:endParaRPr lang="fr-F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layout>
                    <c:manualLayout>
                      <c:w val="0.12057769911689849"/>
                      <c:h val="5.1582391933076566E-2"/>
                    </c:manualLayout>
                  </c15:layout>
                  <c15:dlblFieldTable/>
                  <c15:showDataLabelsRange val="0"/>
                </c:ext>
              </c:extLst>
            </c:dLbl>
            <c:dLbl>
              <c:idx val="3"/>
              <c:layout>
                <c:manualLayout>
                  <c:x val="6.4419968176567574E-2"/>
                  <c:y val="-1.5573583820073639E-2"/>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fld id="{97C51104-2F87-46E6-858E-1DAA25681E32}" type="VALUE">
                      <a:rPr lang="en-US" sz="2000" b="1">
                        <a:solidFill>
                          <a:srgbClr val="FF0000"/>
                        </a:solidFill>
                        <a:latin typeface="Times New Roman" panose="02020603050405020304" pitchFamily="18" charset="0"/>
                        <a:cs typeface="Times New Roman" panose="02020603050405020304" pitchFamily="18" charset="0"/>
                      </a:rPr>
                      <a:pPr>
                        <a:defRPr sz="1600" b="1">
                          <a:solidFill>
                            <a:schemeClr val="tx1"/>
                          </a:solidFill>
                        </a:defRPr>
                      </a:pPr>
                      <a:t>[VALEUR]</a:t>
                    </a:fld>
                    <a:endParaRPr lang="fr-F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layout>
                    <c:manualLayout>
                      <c:w val="0.10394629234215387"/>
                      <c:h val="5.1942964803546265E-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Feuil1!$B$2:$B$5</c:f>
              <c:strCache>
                <c:ptCount val="4"/>
                <c:pt idx="0">
                  <c:v>obésité</c:v>
                </c:pt>
                <c:pt idx="1">
                  <c:v>médicaments</c:v>
                </c:pt>
                <c:pt idx="2">
                  <c:v>ages</c:v>
                </c:pt>
                <c:pt idx="3">
                  <c:v>aucune idées</c:v>
                </c:pt>
              </c:strCache>
            </c:strRef>
          </c:cat>
          <c:val>
            <c:numRef>
              <c:f>Feuil1!$D$2:$D$5</c:f>
              <c:numCache>
                <c:formatCode>0.00%</c:formatCode>
                <c:ptCount val="4"/>
                <c:pt idx="0">
                  <c:v>0.1125</c:v>
                </c:pt>
                <c:pt idx="1">
                  <c:v>0.28749999999999998</c:v>
                </c:pt>
                <c:pt idx="2" formatCode="0%">
                  <c:v>0.1</c:v>
                </c:pt>
                <c:pt idx="3" formatCode="0%">
                  <c:v>0.5</c:v>
                </c:pt>
              </c:numCache>
            </c:numRef>
          </c:val>
          <c:extLst xmlns:c16r2="http://schemas.microsoft.com/office/drawing/2015/06/chart">
            <c:ext xmlns:c16="http://schemas.microsoft.com/office/drawing/2014/chart" uri="{C3380CC4-5D6E-409C-BE32-E72D297353CC}">
              <c16:uniqueId val="{00000001-3625-1D4C-8A1B-5C7960154AFB}"/>
            </c:ext>
          </c:extLst>
        </c:ser>
        <c:dLbls>
          <c:showLegendKey val="0"/>
          <c:showVal val="1"/>
          <c:showCatName val="0"/>
          <c:showSerName val="0"/>
          <c:showPercent val="0"/>
          <c:showBubbleSize val="0"/>
        </c:dLbls>
        <c:gapWidth val="150"/>
        <c:gapDepth val="0"/>
        <c:shape val="box"/>
        <c:axId val="240119736"/>
        <c:axId val="240120128"/>
        <c:axId val="0"/>
      </c:bar3DChart>
      <c:catAx>
        <c:axId val="2401197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fr-FR"/>
          </a:p>
        </c:txPr>
        <c:crossAx val="240120128"/>
        <c:crosses val="autoZero"/>
        <c:auto val="1"/>
        <c:lblAlgn val="ctr"/>
        <c:lblOffset val="100"/>
        <c:noMultiLvlLbl val="0"/>
      </c:catAx>
      <c:valAx>
        <c:axId val="240120128"/>
        <c:scaling>
          <c:orientation val="minMax"/>
        </c:scaling>
        <c:delete val="0"/>
        <c:axPos val="b"/>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240119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1468896738250442E-2"/>
          <c:y val="0"/>
          <c:w val="0.87271535399541555"/>
          <c:h val="1"/>
        </c:manualLayout>
      </c:layout>
      <c:pie3DChart>
        <c:varyColors val="1"/>
        <c:ser>
          <c:idx val="0"/>
          <c:order val="0"/>
          <c:tx>
            <c:strRef>
              <c:f>Feuil1!$C$1</c:f>
              <c:strCache>
                <c:ptCount val="1"/>
                <c:pt idx="0">
                  <c:v>Effectifs</c:v>
                </c:pt>
              </c:strCache>
            </c:strRef>
          </c:tx>
          <c:explosion val="24"/>
          <c:dPt>
            <c:idx val="0"/>
            <c:bubble3D val="0"/>
            <c:spPr>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Pt>
            <c:idx val="1"/>
            <c:bubble3D val="0"/>
            <c:spPr>
              <a:gradFill rotWithShape="1">
                <a:gsLst>
                  <a:gs pos="0">
                    <a:schemeClr val="accent5">
                      <a:tint val="96000"/>
                      <a:lumMod val="100000"/>
                    </a:schemeClr>
                  </a:gs>
                  <a:gs pos="78000">
                    <a:schemeClr val="accent5">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Pt>
            <c:idx val="2"/>
            <c:bubble3D val="0"/>
            <c:spPr>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Pt>
            <c:idx val="3"/>
            <c:bubble3D val="0"/>
            <c:spPr>
              <a:gradFill rotWithShape="1">
                <a:gsLst>
                  <a:gs pos="0">
                    <a:schemeClr val="accent6">
                      <a:lumMod val="60000"/>
                      <a:tint val="96000"/>
                      <a:lumMod val="100000"/>
                    </a:schemeClr>
                  </a:gs>
                  <a:gs pos="78000">
                    <a:schemeClr val="accent6">
                      <a:lumMod val="60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Lbls>
            <c:dLbl>
              <c:idx val="2"/>
              <c:layout>
                <c:manualLayout>
                  <c:x val="-0.27231332077129439"/>
                  <c:y val="-8.7992761336066982E-2"/>
                </c:manualLayout>
              </c:layout>
              <c:tx>
                <c:rich>
                  <a:bodyPr/>
                  <a:lstStyle/>
                  <a:p>
                    <a:fld id="{98A67D1D-4D09-41A6-A1E3-7ABDD4C5A2FD}" type="PERCENTAGE">
                      <a:rPr lang="en-US">
                        <a:solidFill>
                          <a:srgbClr val="FF0000"/>
                        </a:solidFill>
                      </a:rPr>
                      <a:pPr/>
                      <a:t>[POURCENTAGE]</a:t>
                    </a:fld>
                    <a:endParaRPr lang="fr-FR"/>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fr-FR"/>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Feuil1!$B$2:$B$5</c:f>
              <c:strCache>
                <c:ptCount val="4"/>
                <c:pt idx="0">
                  <c:v>nausées et vomissement</c:v>
                </c:pt>
                <c:pt idx="1">
                  <c:v>urines fréquentes</c:v>
                </c:pt>
                <c:pt idx="2">
                  <c:v>gonflemen des pieds</c:v>
                </c:pt>
                <c:pt idx="3">
                  <c:v>aucunes idées</c:v>
                </c:pt>
              </c:strCache>
            </c:strRef>
          </c:cat>
          <c:val>
            <c:numRef>
              <c:f>Feuil1!$C$2:$C$5</c:f>
              <c:numCache>
                <c:formatCode>General</c:formatCode>
                <c:ptCount val="4"/>
                <c:pt idx="0">
                  <c:v>12</c:v>
                </c:pt>
                <c:pt idx="1">
                  <c:v>14</c:v>
                </c:pt>
                <c:pt idx="2">
                  <c:v>30</c:v>
                </c:pt>
                <c:pt idx="3">
                  <c:v>24</c:v>
                </c:pt>
              </c:numCache>
            </c:numRef>
          </c:val>
          <c:extLst xmlns:c16r2="http://schemas.microsoft.com/office/drawing/2015/06/chart">
            <c:ext xmlns:c16="http://schemas.microsoft.com/office/drawing/2014/chart" uri="{C3380CC4-5D6E-409C-BE32-E72D297353CC}">
              <c16:uniqueId val="{00000000-CED1-CD42-B412-033CB4537D8E}"/>
            </c:ext>
          </c:extLst>
        </c:ser>
        <c:ser>
          <c:idx val="1"/>
          <c:order val="1"/>
          <c:tx>
            <c:strRef>
              <c:f>Feuil1!$D$1</c:f>
              <c:strCache>
                <c:ptCount val="1"/>
                <c:pt idx="0">
                  <c:v>pourcentage</c:v>
                </c:pt>
              </c:strCache>
            </c:strRef>
          </c:tx>
          <c:dPt>
            <c:idx val="0"/>
            <c:bubble3D val="0"/>
            <c:spPr>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Pt>
            <c:idx val="1"/>
            <c:bubble3D val="0"/>
            <c:spPr>
              <a:gradFill rotWithShape="1">
                <a:gsLst>
                  <a:gs pos="0">
                    <a:schemeClr val="accent5">
                      <a:tint val="96000"/>
                      <a:lumMod val="100000"/>
                    </a:schemeClr>
                  </a:gs>
                  <a:gs pos="78000">
                    <a:schemeClr val="accent5">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Pt>
            <c:idx val="2"/>
            <c:bubble3D val="0"/>
            <c:spPr>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Pt>
            <c:idx val="3"/>
            <c:bubble3D val="0"/>
            <c:spPr>
              <a:gradFill rotWithShape="1">
                <a:gsLst>
                  <a:gs pos="0">
                    <a:schemeClr val="accent6">
                      <a:lumMod val="60000"/>
                      <a:tint val="96000"/>
                      <a:lumMod val="100000"/>
                    </a:schemeClr>
                  </a:gs>
                  <a:gs pos="78000">
                    <a:schemeClr val="accent6">
                      <a:lumMod val="6000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Feuil1!$B$2:$B$5</c:f>
              <c:strCache>
                <c:ptCount val="4"/>
                <c:pt idx="0">
                  <c:v>nausées et vomissement</c:v>
                </c:pt>
                <c:pt idx="1">
                  <c:v>urines fréquentes</c:v>
                </c:pt>
                <c:pt idx="2">
                  <c:v>gonflemen des pieds</c:v>
                </c:pt>
                <c:pt idx="3">
                  <c:v>aucunes idées</c:v>
                </c:pt>
              </c:strCache>
            </c:strRef>
          </c:cat>
          <c:val>
            <c:numRef>
              <c:f>Feuil1!$D$2:$D$5</c:f>
              <c:numCache>
                <c:formatCode>0.00%</c:formatCode>
                <c:ptCount val="4"/>
                <c:pt idx="0" formatCode="0%">
                  <c:v>0.15</c:v>
                </c:pt>
                <c:pt idx="1">
                  <c:v>0.17499999999999999</c:v>
                </c:pt>
                <c:pt idx="2">
                  <c:v>0.375</c:v>
                </c:pt>
                <c:pt idx="3" formatCode="0%">
                  <c:v>0.3</c:v>
                </c:pt>
              </c:numCache>
            </c:numRef>
          </c:val>
          <c:extLst xmlns:c16r2="http://schemas.microsoft.com/office/drawing/2015/06/chart">
            <c:ext xmlns:c16="http://schemas.microsoft.com/office/drawing/2014/chart" uri="{C3380CC4-5D6E-409C-BE32-E72D297353CC}">
              <c16:uniqueId val="{00000001-CED1-CD42-B412-033CB4537D8E}"/>
            </c:ext>
          </c:extLst>
        </c:ser>
        <c:dLbls>
          <c:dLblPos val="ctr"/>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0895638644373876E-2"/>
          <c:y val="4.668707910649595E-2"/>
          <c:w val="0.91743800293172539"/>
          <c:h val="0.73152494991380512"/>
        </c:manualLayout>
      </c:layout>
      <c:bar3DChart>
        <c:barDir val="col"/>
        <c:grouping val="clustered"/>
        <c:varyColors val="0"/>
        <c:ser>
          <c:idx val="0"/>
          <c:order val="0"/>
          <c:tx>
            <c:strRef>
              <c:f>Feuil1!$C$1</c:f>
              <c:strCache>
                <c:ptCount val="1"/>
                <c:pt idx="0">
                  <c:v>effectif</c:v>
                </c:pt>
              </c:strCache>
            </c:strRef>
          </c:tx>
          <c:spPr>
            <a:gradFill rotWithShape="1">
              <a:gsLst>
                <a:gs pos="0">
                  <a:schemeClr val="accent2">
                    <a:shade val="76000"/>
                    <a:tint val="96000"/>
                    <a:lumMod val="100000"/>
                  </a:schemeClr>
                </a:gs>
                <a:gs pos="78000">
                  <a:schemeClr val="accent2">
                    <a:shade val="76000"/>
                    <a:shade val="94000"/>
                    <a:lumMod val="94000"/>
                  </a:schemeClr>
                </a:gs>
              </a:gsLst>
              <a:lin ang="5400000" scaled="0"/>
            </a:gradFill>
            <a:ln>
              <a:noFill/>
            </a:ln>
            <a:effectLst>
              <a:outerShdw blurRad="38100" dist="25400" dir="5400000" rotWithShape="0">
                <a:srgbClr val="000000">
                  <a:alpha val="35000"/>
                </a:srgbClr>
              </a:outerShdw>
            </a:effectLst>
            <a:sp3d/>
          </c:spPr>
          <c:invertIfNegative val="0"/>
          <c:dLbls>
            <c:delete val="1"/>
          </c:dLbls>
          <c:cat>
            <c:strRef>
              <c:f>Feuil1!$B$2:$B$5</c:f>
              <c:strCache>
                <c:ptCount val="4"/>
                <c:pt idx="0">
                  <c:v>faire le sport</c:v>
                </c:pt>
                <c:pt idx="1">
                  <c:v>réduire la consommation de sel</c:v>
                </c:pt>
                <c:pt idx="2">
                  <c:v>eviter les rapports sexuels non protégés</c:v>
                </c:pt>
                <c:pt idx="3">
                  <c:v>aucunes idées</c:v>
                </c:pt>
              </c:strCache>
            </c:strRef>
          </c:cat>
          <c:val>
            <c:numRef>
              <c:f>Feuil1!$C$2:$C$5</c:f>
              <c:numCache>
                <c:formatCode>General</c:formatCode>
                <c:ptCount val="4"/>
                <c:pt idx="0">
                  <c:v>8</c:v>
                </c:pt>
                <c:pt idx="1">
                  <c:v>19</c:v>
                </c:pt>
                <c:pt idx="2">
                  <c:v>9</c:v>
                </c:pt>
                <c:pt idx="3">
                  <c:v>44</c:v>
                </c:pt>
              </c:numCache>
            </c:numRef>
          </c:val>
          <c:extLst xmlns:c16r2="http://schemas.microsoft.com/office/drawing/2015/06/chart">
            <c:ext xmlns:c16="http://schemas.microsoft.com/office/drawing/2014/chart" uri="{C3380CC4-5D6E-409C-BE32-E72D297353CC}">
              <c16:uniqueId val="{00000000-3783-6D4A-AECE-7DACB3E0CCF9}"/>
            </c:ext>
          </c:extLst>
        </c:ser>
        <c:ser>
          <c:idx val="1"/>
          <c:order val="1"/>
          <c:tx>
            <c:strRef>
              <c:f>Feuil1!$D$1</c:f>
              <c:strCache>
                <c:ptCount val="1"/>
                <c:pt idx="0">
                  <c:v>pourcentage</c:v>
                </c:pt>
              </c:strCache>
            </c:strRef>
          </c:tx>
          <c:spPr>
            <a:gradFill rotWithShape="1">
              <a:gsLst>
                <a:gs pos="0">
                  <a:schemeClr val="accent2">
                    <a:tint val="77000"/>
                    <a:tint val="96000"/>
                    <a:lumMod val="100000"/>
                  </a:schemeClr>
                </a:gs>
                <a:gs pos="78000">
                  <a:schemeClr val="accent2">
                    <a:tint val="77000"/>
                    <a:shade val="94000"/>
                    <a:lumMod val="94000"/>
                  </a:schemeClr>
                </a:gs>
              </a:gsLst>
              <a:lin ang="5400000" scaled="0"/>
            </a:gradFill>
            <a:ln>
              <a:noFill/>
            </a:ln>
            <a:effectLst>
              <a:outerShdw blurRad="38100" dist="25400" dir="5400000" rotWithShape="0">
                <a:srgbClr val="000000">
                  <a:alpha val="35000"/>
                </a:srgbClr>
              </a:outerShdw>
            </a:effectLst>
            <a:sp3d/>
          </c:spPr>
          <c:invertIfNegative val="0"/>
          <c:dLbls>
            <c:dLbl>
              <c:idx val="0"/>
              <c:layout>
                <c:manualLayout>
                  <c:x val="5.588809167197898E-2"/>
                  <c:y val="-0.1016098088255913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dLbl>
              <c:idx val="1"/>
              <c:layout>
                <c:manualLayout>
                  <c:x val="5.7080687694850425E-2"/>
                  <c:y val="-0.201337090187103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dLbl>
              <c:idx val="2"/>
              <c:layout>
                <c:manualLayout>
                  <c:x val="6.1126601188526961E-2"/>
                  <c:y val="-0.1524320803954646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dLbl>
              <c:idx val="3"/>
              <c:layout>
                <c:manualLayout>
                  <c:x val="5.5887897911455313E-2"/>
                  <c:y val="-0.47456715526871607"/>
                </c:manualLayout>
              </c:layout>
              <c:tx>
                <c:rich>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fld id="{87D917E3-1C72-42FA-824D-6B2675329853}" type="VALUE">
                      <a:rPr lang="en-US" sz="2000">
                        <a:solidFill>
                          <a:srgbClr val="FF0000"/>
                        </a:solidFill>
                      </a:rPr>
                      <a:pPr>
                        <a:defRPr sz="1600" b="1">
                          <a:solidFill>
                            <a:schemeClr val="bg1"/>
                          </a:solidFill>
                        </a:defRPr>
                      </a:pPr>
                      <a:t>[VALEUR]</a:t>
                    </a:fld>
                    <a:endParaRPr lang="fr-F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Feuil1!$B$2:$B$5</c:f>
              <c:strCache>
                <c:ptCount val="4"/>
                <c:pt idx="0">
                  <c:v>faire le sport</c:v>
                </c:pt>
                <c:pt idx="1">
                  <c:v>réduire la consommation de sel</c:v>
                </c:pt>
                <c:pt idx="2">
                  <c:v>eviter les rapports sexuels non protégés</c:v>
                </c:pt>
                <c:pt idx="3">
                  <c:v>aucunes idées</c:v>
                </c:pt>
              </c:strCache>
            </c:strRef>
          </c:cat>
          <c:val>
            <c:numRef>
              <c:f>Feuil1!$D$2:$D$5</c:f>
              <c:numCache>
                <c:formatCode>0.00%</c:formatCode>
                <c:ptCount val="4"/>
                <c:pt idx="0" formatCode="0%">
                  <c:v>0.1</c:v>
                </c:pt>
                <c:pt idx="1">
                  <c:v>0.23250000000000001</c:v>
                </c:pt>
                <c:pt idx="2">
                  <c:v>0.1125</c:v>
                </c:pt>
                <c:pt idx="3" formatCode="0%">
                  <c:v>0.55000000000000004</c:v>
                </c:pt>
              </c:numCache>
            </c:numRef>
          </c:val>
          <c:extLst xmlns:c16r2="http://schemas.microsoft.com/office/drawing/2015/06/chart">
            <c:ext xmlns:c16="http://schemas.microsoft.com/office/drawing/2014/chart" uri="{C3380CC4-5D6E-409C-BE32-E72D297353CC}">
              <c16:uniqueId val="{00000001-3783-6D4A-AECE-7DACB3E0CCF9}"/>
            </c:ext>
          </c:extLst>
        </c:ser>
        <c:dLbls>
          <c:showLegendKey val="0"/>
          <c:showVal val="1"/>
          <c:showCatName val="0"/>
          <c:showSerName val="0"/>
          <c:showPercent val="0"/>
          <c:showBubbleSize val="0"/>
        </c:dLbls>
        <c:gapWidth val="150"/>
        <c:shape val="box"/>
        <c:axId val="240117776"/>
        <c:axId val="240114248"/>
        <c:axId val="0"/>
      </c:bar3DChart>
      <c:catAx>
        <c:axId val="24011777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crossAx val="240114248"/>
        <c:crosses val="autoZero"/>
        <c:auto val="1"/>
        <c:lblAlgn val="ctr"/>
        <c:lblOffset val="100"/>
        <c:noMultiLvlLbl val="0"/>
      </c:catAx>
      <c:valAx>
        <c:axId val="24011424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r-FR"/>
          </a:p>
        </c:txPr>
        <c:crossAx val="240117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gradFill>
    </cs:spPr>
  </cs:dataPoint>
  <cs:dataPoint3D>
    <cs:lnRef idx="0"/>
    <cs:fillRef idx="0">
      <cs:styleClr val="auto"/>
    </cs:fillRef>
    <cs:effectRef idx="0"/>
    <cs:fontRef idx="minor">
      <a:schemeClr val="tx1"/>
    </cs:fontRef>
    <cs:spPr>
      <a:gradFill flip="none" rotWithShape="1">
        <a:gsLst>
          <a:gs pos="100000">
            <a:schemeClr val="phClr">
              <a:alpha val="0"/>
            </a:schemeClr>
          </a:gs>
          <a:gs pos="50000">
            <a:schemeClr val="phClr"/>
          </a:gs>
        </a:gsLst>
        <a:lin ang="10800000" scaled="1"/>
      </a:gradFill>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4-04-07T18:29:54.655" idx="2">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FE8A8-8C27-4977-AB05-06A692BA9117}" type="datetimeFigureOut">
              <a:rPr lang="fr-FR" smtClean="0"/>
              <a:t>17/04/2024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B1ABA8-852A-4D9D-9C68-B454A5421964}" type="slidenum">
              <a:rPr lang="fr-FR" smtClean="0"/>
              <a:t>‹N°›</a:t>
            </a:fld>
            <a:endParaRPr lang="fr-FR"/>
          </a:p>
        </p:txBody>
      </p:sp>
    </p:spTree>
    <p:extLst>
      <p:ext uri="{BB962C8B-B14F-4D97-AF65-F5344CB8AC3E}">
        <p14:creationId xmlns:p14="http://schemas.microsoft.com/office/powerpoint/2010/main" val="2823135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a:t>
            </a:fld>
            <a:endParaRPr lang="fr-FR"/>
          </a:p>
        </p:txBody>
      </p:sp>
    </p:spTree>
    <p:extLst>
      <p:ext uri="{BB962C8B-B14F-4D97-AF65-F5344CB8AC3E}">
        <p14:creationId xmlns:p14="http://schemas.microsoft.com/office/powerpoint/2010/main" val="257718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10</a:t>
            </a:fld>
            <a:endParaRPr lang="fr-FR"/>
          </a:p>
        </p:txBody>
      </p:sp>
    </p:spTree>
    <p:extLst>
      <p:ext uri="{BB962C8B-B14F-4D97-AF65-F5344CB8AC3E}">
        <p14:creationId xmlns:p14="http://schemas.microsoft.com/office/powerpoint/2010/main" val="495562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12</a:t>
            </a:fld>
            <a:endParaRPr lang="fr-FR"/>
          </a:p>
        </p:txBody>
      </p:sp>
    </p:spTree>
    <p:extLst>
      <p:ext uri="{BB962C8B-B14F-4D97-AF65-F5344CB8AC3E}">
        <p14:creationId xmlns:p14="http://schemas.microsoft.com/office/powerpoint/2010/main" val="1201116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14</a:t>
            </a:fld>
            <a:endParaRPr lang="fr-FR"/>
          </a:p>
        </p:txBody>
      </p:sp>
    </p:spTree>
    <p:extLst>
      <p:ext uri="{BB962C8B-B14F-4D97-AF65-F5344CB8AC3E}">
        <p14:creationId xmlns:p14="http://schemas.microsoft.com/office/powerpoint/2010/main" val="2346892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70000"/>
              </a:lnSpc>
            </a:pPr>
            <a:r>
              <a:rPr lang="fr-FR" sz="1200" dirty="0" smtClean="0">
                <a:solidFill>
                  <a:schemeClr val="tx1"/>
                </a:solidFill>
                <a:latin typeface="Times New Roman" panose="02020603050405020304" pitchFamily="18" charset="0"/>
                <a:cs typeface="Times New Roman" panose="02020603050405020304" pitchFamily="18" charset="0"/>
              </a:rPr>
              <a:t>Nous constatons  une forte représentativité des hommes avec </a:t>
            </a:r>
            <a:r>
              <a:rPr lang="fr-FR" sz="1200" b="1" dirty="0" smtClean="0">
                <a:solidFill>
                  <a:schemeClr val="tx1"/>
                </a:solidFill>
                <a:latin typeface="Times New Roman" panose="02020603050405020304" pitchFamily="18" charset="0"/>
                <a:cs typeface="Times New Roman" panose="02020603050405020304" pitchFamily="18" charset="0"/>
              </a:rPr>
              <a:t>60</a:t>
            </a:r>
            <a:r>
              <a:rPr lang="fr-FR" sz="1200" dirty="0" smtClean="0">
                <a:solidFill>
                  <a:schemeClr val="tx1"/>
                </a:solidFill>
                <a:latin typeface="Times New Roman" panose="02020603050405020304" pitchFamily="18" charset="0"/>
                <a:cs typeface="Times New Roman" panose="02020603050405020304" pitchFamily="18" charset="0"/>
              </a:rPr>
              <a:t> % contre </a:t>
            </a:r>
            <a:r>
              <a:rPr lang="fr-FR" sz="1200" b="1" dirty="0" smtClean="0">
                <a:solidFill>
                  <a:schemeClr val="tx1"/>
                </a:solidFill>
                <a:latin typeface="Times New Roman" panose="02020603050405020304" pitchFamily="18" charset="0"/>
                <a:cs typeface="Times New Roman" panose="02020603050405020304" pitchFamily="18" charset="0"/>
              </a:rPr>
              <a:t>40 </a:t>
            </a:r>
            <a:r>
              <a:rPr lang="fr-FR" sz="1200" dirty="0" smtClean="0">
                <a:solidFill>
                  <a:schemeClr val="tx1"/>
                </a:solidFill>
                <a:latin typeface="Times New Roman" panose="02020603050405020304" pitchFamily="18" charset="0"/>
                <a:cs typeface="Times New Roman" panose="02020603050405020304" pitchFamily="18" charset="0"/>
              </a:rPr>
              <a:t>% de  femmes. Ceci se rapproche de l’étude de </a:t>
            </a:r>
            <a:r>
              <a:rPr lang="fr-FR" sz="1200" b="1" dirty="0" smtClean="0">
                <a:solidFill>
                  <a:schemeClr val="tx1"/>
                </a:solidFill>
                <a:latin typeface="Times New Roman" panose="02020603050405020304" pitchFamily="18" charset="0"/>
                <a:cs typeface="Times New Roman" panose="02020603050405020304" pitchFamily="18" charset="0"/>
              </a:rPr>
              <a:t>Deicher et Gatault en 2012</a:t>
            </a:r>
            <a:r>
              <a:rPr lang="fr-FR" sz="1200" dirty="0" smtClean="0">
                <a:solidFill>
                  <a:schemeClr val="tx1"/>
                </a:solidFill>
                <a:latin typeface="Times New Roman" panose="02020603050405020304" pitchFamily="18" charset="0"/>
                <a:cs typeface="Times New Roman" panose="02020603050405020304" pitchFamily="18" charset="0"/>
              </a:rPr>
              <a:t> où l’insuffisance rénale est plus élevée chez les hommes que chez la femme.</a:t>
            </a:r>
            <a:endParaRPr lang="fr-FR" sz="1200" dirty="0">
              <a:solidFill>
                <a:schemeClr val="tx1"/>
              </a:solidFill>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15</a:t>
            </a:fld>
            <a:endParaRPr lang="fr-FR"/>
          </a:p>
        </p:txBody>
      </p:sp>
    </p:spTree>
    <p:extLst>
      <p:ext uri="{BB962C8B-B14F-4D97-AF65-F5344CB8AC3E}">
        <p14:creationId xmlns:p14="http://schemas.microsoft.com/office/powerpoint/2010/main" val="3709269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latin typeface="Times New Roman" panose="02020603050405020304" pitchFamily="18" charset="0"/>
                <a:cs typeface="Times New Roman" panose="02020603050405020304" pitchFamily="18" charset="0"/>
              </a:rPr>
              <a:t> la tranche d’âge de [45 ans et plus] était plus marquée avec </a:t>
            </a:r>
            <a:r>
              <a:rPr lang="fr-FR" sz="1200" b="1" dirty="0" smtClean="0">
                <a:solidFill>
                  <a:schemeClr val="tx1"/>
                </a:solidFill>
                <a:latin typeface="Times New Roman" panose="02020603050405020304" pitchFamily="18" charset="0"/>
                <a:cs typeface="Times New Roman" panose="02020603050405020304" pitchFamily="18" charset="0"/>
              </a:rPr>
              <a:t>25</a:t>
            </a:r>
            <a:r>
              <a:rPr lang="fr-FR" sz="1200" dirty="0" smtClean="0">
                <a:solidFill>
                  <a:schemeClr val="tx1"/>
                </a:solidFill>
                <a:latin typeface="Times New Roman" panose="02020603050405020304" pitchFamily="18" charset="0"/>
                <a:cs typeface="Times New Roman" panose="02020603050405020304" pitchFamily="18" charset="0"/>
              </a:rPr>
              <a:t> répondants. Des  études similaires menées  par </a:t>
            </a:r>
            <a:r>
              <a:rPr lang="fr-FR" sz="1200" b="1" dirty="0" smtClean="0">
                <a:solidFill>
                  <a:schemeClr val="tx1"/>
                </a:solidFill>
                <a:latin typeface="Times New Roman" panose="02020603050405020304" pitchFamily="18" charset="0"/>
                <a:cs typeface="Times New Roman" panose="02020603050405020304" pitchFamily="18" charset="0"/>
              </a:rPr>
              <a:t>Dia K ; Diallo D et al</a:t>
            </a:r>
            <a:r>
              <a:rPr lang="fr-FR" sz="1200" dirty="0" smtClean="0">
                <a:solidFill>
                  <a:schemeClr val="tx1"/>
                </a:solidFill>
                <a:latin typeface="Times New Roman" panose="02020603050405020304" pitchFamily="18" charset="0"/>
                <a:cs typeface="Times New Roman" panose="02020603050405020304" pitchFamily="18" charset="0"/>
              </a:rPr>
              <a:t>. en 2017 montrent que l’insuffisance rénale touche beaucoup plus les personnes âgées de 40-60 ans et cela pourrait s’expliquer par la diminution de la fonction rénale due à la diminution de la taille du rein et son volume selon l’âge.</a:t>
            </a:r>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16</a:t>
            </a:fld>
            <a:endParaRPr lang="fr-FR"/>
          </a:p>
        </p:txBody>
      </p:sp>
    </p:spTree>
    <p:extLst>
      <p:ext uri="{BB962C8B-B14F-4D97-AF65-F5344CB8AC3E}">
        <p14:creationId xmlns:p14="http://schemas.microsoft.com/office/powerpoint/2010/main" val="2295220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17</a:t>
            </a:fld>
            <a:endParaRPr lang="fr-FR"/>
          </a:p>
        </p:txBody>
      </p:sp>
    </p:spTree>
    <p:extLst>
      <p:ext uri="{BB962C8B-B14F-4D97-AF65-F5344CB8AC3E}">
        <p14:creationId xmlns:p14="http://schemas.microsoft.com/office/powerpoint/2010/main" val="14694849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chemeClr val="tx1"/>
                </a:solidFill>
                <a:latin typeface="Times New Roman" panose="02020603050405020304" pitchFamily="18" charset="0"/>
                <a:cs typeface="Times New Roman" panose="02020603050405020304" pitchFamily="18" charset="0"/>
              </a:rPr>
              <a:t>50</a:t>
            </a:r>
            <a:r>
              <a:rPr lang="fr-FR" sz="1200" dirty="0" smtClean="0">
                <a:solidFill>
                  <a:schemeClr val="tx1"/>
                </a:solidFill>
                <a:latin typeface="Times New Roman" panose="02020603050405020304" pitchFamily="18" charset="0"/>
                <a:cs typeface="Times New Roman" panose="02020603050405020304" pitchFamily="18" charset="0"/>
              </a:rPr>
              <a:t> de nos répondants soit </a:t>
            </a:r>
            <a:r>
              <a:rPr lang="fr-FR" sz="1200" b="1" dirty="0" smtClean="0">
                <a:solidFill>
                  <a:schemeClr val="tx1"/>
                </a:solidFill>
                <a:latin typeface="Times New Roman" panose="02020603050405020304" pitchFamily="18" charset="0"/>
                <a:cs typeface="Times New Roman" panose="02020603050405020304" pitchFamily="18" charset="0"/>
              </a:rPr>
              <a:t>63</a:t>
            </a:r>
            <a:r>
              <a:rPr lang="fr-FR" sz="1200" dirty="0" smtClean="0">
                <a:solidFill>
                  <a:schemeClr val="tx1"/>
                </a:solidFill>
                <a:latin typeface="Times New Roman" panose="02020603050405020304" pitchFamily="18" charset="0"/>
                <a:cs typeface="Times New Roman" panose="02020603050405020304" pitchFamily="18" charset="0"/>
              </a:rPr>
              <a:t> % n’ont pas de connaissance sur les facteurs de risques sociaux de l’insuffisance rénale. Ce résultat  se diffère de l’étude faite en RDC par </a:t>
            </a:r>
            <a:r>
              <a:rPr lang="fr-FR" sz="1200" b="1" dirty="0" smtClean="0">
                <a:solidFill>
                  <a:schemeClr val="tx1"/>
                </a:solidFill>
                <a:latin typeface="Times New Roman" panose="02020603050405020304" pitchFamily="18" charset="0"/>
                <a:cs typeface="Times New Roman" panose="02020603050405020304" pitchFamily="18" charset="0"/>
              </a:rPr>
              <a:t>Serge Muleka en 2020</a:t>
            </a:r>
            <a:r>
              <a:rPr lang="fr-FR" sz="1200" dirty="0" smtClean="0">
                <a:solidFill>
                  <a:schemeClr val="tx1"/>
                </a:solidFill>
                <a:latin typeface="Times New Roman" panose="02020603050405020304" pitchFamily="18" charset="0"/>
                <a:cs typeface="Times New Roman" panose="02020603050405020304" pitchFamily="18" charset="0"/>
              </a:rPr>
              <a:t> où les résultats montraient que, l’alcool était le facteur le plus rencontré chez les participants avec une fréquence de </a:t>
            </a:r>
            <a:r>
              <a:rPr lang="fr-FR" sz="1200" b="1" dirty="0" smtClean="0">
                <a:solidFill>
                  <a:schemeClr val="tx1"/>
                </a:solidFill>
                <a:latin typeface="Times New Roman" panose="02020603050405020304" pitchFamily="18" charset="0"/>
                <a:cs typeface="Times New Roman" panose="02020603050405020304" pitchFamily="18" charset="0"/>
              </a:rPr>
              <a:t>64,71</a:t>
            </a:r>
            <a:r>
              <a:rPr lang="fr-FR" sz="1200" dirty="0" smtClean="0">
                <a:solidFill>
                  <a:schemeClr val="tx1"/>
                </a:solidFill>
                <a:latin typeface="Times New Roman" panose="02020603050405020304" pitchFamily="18" charset="0"/>
                <a:cs typeface="Times New Roman" panose="02020603050405020304" pitchFamily="18" charset="0"/>
              </a:rPr>
              <a:t>% des cas.</a:t>
            </a:r>
          </a:p>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18</a:t>
            </a:fld>
            <a:endParaRPr lang="fr-FR"/>
          </a:p>
        </p:txBody>
      </p:sp>
    </p:spTree>
    <p:extLst>
      <p:ext uri="{BB962C8B-B14F-4D97-AF65-F5344CB8AC3E}">
        <p14:creationId xmlns:p14="http://schemas.microsoft.com/office/powerpoint/2010/main" val="2553753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latin typeface="Times New Roman" panose="02020603050405020304" pitchFamily="18" charset="0"/>
                <a:cs typeface="Times New Roman" panose="02020603050405020304" pitchFamily="18" charset="0"/>
              </a:rPr>
              <a:t>D’après nos résultats (</a:t>
            </a:r>
            <a:r>
              <a:rPr lang="fr-FR" sz="1200" b="1" dirty="0" smtClean="0">
                <a:solidFill>
                  <a:schemeClr val="tx1"/>
                </a:solidFill>
                <a:latin typeface="Times New Roman" panose="02020603050405020304" pitchFamily="18" charset="0"/>
                <a:cs typeface="Times New Roman" panose="02020603050405020304" pitchFamily="18" charset="0"/>
              </a:rPr>
              <a:t>Figure 10)</a:t>
            </a:r>
            <a:r>
              <a:rPr lang="fr-FR" sz="1200" dirty="0" smtClean="0">
                <a:solidFill>
                  <a:schemeClr val="tx1"/>
                </a:solidFill>
                <a:latin typeface="Times New Roman" panose="02020603050405020304" pitchFamily="18" charset="0"/>
                <a:cs typeface="Times New Roman" panose="02020603050405020304" pitchFamily="18" charset="0"/>
              </a:rPr>
              <a:t> 40 participants soit </a:t>
            </a:r>
            <a:r>
              <a:rPr lang="fr-FR" sz="1200" b="1" dirty="0" smtClean="0">
                <a:solidFill>
                  <a:schemeClr val="tx1"/>
                </a:solidFill>
                <a:latin typeface="Times New Roman" panose="02020603050405020304" pitchFamily="18" charset="0"/>
                <a:cs typeface="Times New Roman" panose="02020603050405020304" pitchFamily="18" charset="0"/>
              </a:rPr>
              <a:t>50 </a:t>
            </a:r>
            <a:r>
              <a:rPr lang="fr-FR" sz="1200" dirty="0" smtClean="0">
                <a:solidFill>
                  <a:schemeClr val="tx1"/>
                </a:solidFill>
                <a:latin typeface="Times New Roman" panose="02020603050405020304" pitchFamily="18" charset="0"/>
                <a:cs typeface="Times New Roman" panose="02020603050405020304" pitchFamily="18" charset="0"/>
              </a:rPr>
              <a:t>% n’ont aucune idée  des autres facteurs de risque de l’insuffisance rénale. Contrairement à l’étude faite par </a:t>
            </a:r>
            <a:r>
              <a:rPr lang="fr-FR" sz="1200" b="1" dirty="0" smtClean="0">
                <a:solidFill>
                  <a:schemeClr val="tx1"/>
                </a:solidFill>
                <a:latin typeface="Times New Roman" panose="02020603050405020304" pitchFamily="18" charset="0"/>
                <a:cs typeface="Times New Roman" panose="02020603050405020304" pitchFamily="18" charset="0"/>
              </a:rPr>
              <a:t>Muleka en 2020  </a:t>
            </a:r>
            <a:r>
              <a:rPr lang="fr-FR" sz="1200" dirty="0" smtClean="0">
                <a:solidFill>
                  <a:schemeClr val="tx1"/>
                </a:solidFill>
                <a:latin typeface="Times New Roman" panose="02020603050405020304" pitchFamily="18" charset="0"/>
                <a:cs typeface="Times New Roman" panose="02020603050405020304" pitchFamily="18" charset="0"/>
              </a:rPr>
              <a:t>pour qui l’obésité représente </a:t>
            </a:r>
            <a:r>
              <a:rPr lang="fr-FR" sz="1200" b="1" dirty="0" smtClean="0">
                <a:solidFill>
                  <a:schemeClr val="tx1"/>
                </a:solidFill>
                <a:latin typeface="Times New Roman" panose="02020603050405020304" pitchFamily="18" charset="0"/>
                <a:cs typeface="Times New Roman" panose="02020603050405020304" pitchFamily="18" charset="0"/>
              </a:rPr>
              <a:t>10</a:t>
            </a:r>
            <a:r>
              <a:rPr lang="fr-FR" sz="1200" dirty="0" smtClean="0">
                <a:solidFill>
                  <a:schemeClr val="tx1"/>
                </a:solidFill>
                <a:latin typeface="Times New Roman" panose="02020603050405020304" pitchFamily="18" charset="0"/>
                <a:cs typeface="Times New Roman" panose="02020603050405020304" pitchFamily="18" charset="0"/>
              </a:rPr>
              <a:t> % de cause de la maladie ainsi que  la prise de médicament comme un facteur incriminé par la pratique d’automédication. </a:t>
            </a:r>
            <a:r>
              <a:rPr lang="fr-FR" sz="1200" b="1" dirty="0" smtClean="0">
                <a:solidFill>
                  <a:schemeClr val="tx1"/>
                </a:solidFill>
                <a:latin typeface="Times New Roman" panose="02020603050405020304" pitchFamily="18" charset="0"/>
                <a:cs typeface="Times New Roman" panose="02020603050405020304" pitchFamily="18" charset="0"/>
              </a:rPr>
              <a:t>(Muleka. S ,2020).</a:t>
            </a:r>
            <a:endParaRPr lang="fr-FR" sz="1200" dirty="0" smtClean="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19</a:t>
            </a:fld>
            <a:endParaRPr lang="fr-FR"/>
          </a:p>
        </p:txBody>
      </p:sp>
    </p:spTree>
    <p:extLst>
      <p:ext uri="{BB962C8B-B14F-4D97-AF65-F5344CB8AC3E}">
        <p14:creationId xmlns:p14="http://schemas.microsoft.com/office/powerpoint/2010/main" val="925370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latin typeface="Times New Roman" panose="02020603050405020304" pitchFamily="18" charset="0"/>
                <a:cs typeface="Times New Roman" panose="02020603050405020304" pitchFamily="18" charset="0"/>
              </a:rPr>
              <a:t>La </a:t>
            </a:r>
            <a:r>
              <a:rPr lang="fr-FR" sz="1200" b="1" dirty="0" smtClean="0">
                <a:solidFill>
                  <a:schemeClr val="tx1"/>
                </a:solidFill>
                <a:latin typeface="Times New Roman" panose="02020603050405020304" pitchFamily="18" charset="0"/>
                <a:cs typeface="Times New Roman" panose="02020603050405020304" pitchFamily="18" charset="0"/>
              </a:rPr>
              <a:t>Figure 11</a:t>
            </a:r>
            <a:r>
              <a:rPr lang="fr-FR" sz="1200" dirty="0" smtClean="0">
                <a:solidFill>
                  <a:schemeClr val="tx1"/>
                </a:solidFill>
                <a:latin typeface="Times New Roman" panose="02020603050405020304" pitchFamily="18" charset="0"/>
                <a:cs typeface="Times New Roman" panose="02020603050405020304" pitchFamily="18" charset="0"/>
              </a:rPr>
              <a:t> nous présente la répartition des répondants sur les manifestations de la maladie. Il en découle que, </a:t>
            </a:r>
            <a:r>
              <a:rPr lang="fr-FR" sz="1200" b="1" dirty="0" smtClean="0">
                <a:solidFill>
                  <a:schemeClr val="tx1"/>
                </a:solidFill>
                <a:latin typeface="Times New Roman" panose="02020603050405020304" pitchFamily="18" charset="0"/>
                <a:cs typeface="Times New Roman" panose="02020603050405020304" pitchFamily="18" charset="0"/>
              </a:rPr>
              <a:t>30</a:t>
            </a:r>
            <a:r>
              <a:rPr lang="fr-FR" sz="1200" dirty="0" smtClean="0">
                <a:solidFill>
                  <a:schemeClr val="tx1"/>
                </a:solidFill>
                <a:latin typeface="Times New Roman" panose="02020603050405020304" pitchFamily="18" charset="0"/>
                <a:cs typeface="Times New Roman" panose="02020603050405020304" pitchFamily="18" charset="0"/>
              </a:rPr>
              <a:t> enquêtés soit </a:t>
            </a:r>
            <a:r>
              <a:rPr lang="fr-FR" sz="1200" b="1" dirty="0" smtClean="0">
                <a:solidFill>
                  <a:schemeClr val="tx1"/>
                </a:solidFill>
                <a:latin typeface="Times New Roman" panose="02020603050405020304" pitchFamily="18" charset="0"/>
                <a:cs typeface="Times New Roman" panose="02020603050405020304" pitchFamily="18" charset="0"/>
              </a:rPr>
              <a:t>38</a:t>
            </a:r>
            <a:r>
              <a:rPr lang="fr-FR" sz="1200" dirty="0" smtClean="0">
                <a:solidFill>
                  <a:schemeClr val="tx1"/>
                </a:solidFill>
                <a:latin typeface="Times New Roman" panose="02020603050405020304" pitchFamily="18" charset="0"/>
                <a:cs typeface="Times New Roman" panose="02020603050405020304" pitchFamily="18" charset="0"/>
              </a:rPr>
              <a:t> </a:t>
            </a:r>
            <a:r>
              <a:rPr lang="fr-FR" sz="1200" b="1" dirty="0" smtClean="0">
                <a:solidFill>
                  <a:schemeClr val="tx1"/>
                </a:solidFill>
                <a:latin typeface="Times New Roman" panose="02020603050405020304" pitchFamily="18" charset="0"/>
                <a:cs typeface="Times New Roman" panose="02020603050405020304" pitchFamily="18" charset="0"/>
              </a:rPr>
              <a:t>%</a:t>
            </a:r>
            <a:r>
              <a:rPr lang="fr-FR" sz="1200" dirty="0" smtClean="0">
                <a:solidFill>
                  <a:schemeClr val="tx1"/>
                </a:solidFill>
                <a:latin typeface="Times New Roman" panose="02020603050405020304" pitchFamily="18" charset="0"/>
                <a:cs typeface="Times New Roman" panose="02020603050405020304" pitchFamily="18" charset="0"/>
              </a:rPr>
              <a:t> reconnaissent le gonflement des pieds comme l’une des  manifestations de l’insuffisance rénale. Contrairement à une autre étude menée à l’hôpital national de Lamordé qui (Niamey) ressort concernant les manifestations que, l’asthénie est  retrouvée dans 88,14% des cas, les signes digestifs dans 89 ,82%, les signes urinaires dans 81,35% des cas</a:t>
            </a:r>
            <a:r>
              <a:rPr lang="fr-FR" sz="1200" b="1" dirty="0" smtClean="0">
                <a:solidFill>
                  <a:schemeClr val="tx1"/>
                </a:solidFill>
                <a:latin typeface="Times New Roman" panose="02020603050405020304" pitchFamily="18" charset="0"/>
                <a:cs typeface="Times New Roman" panose="02020603050405020304" pitchFamily="18" charset="0"/>
              </a:rPr>
              <a:t> (Bahamed ,2018).</a:t>
            </a:r>
            <a:endParaRPr lang="fr-FR" sz="1400" dirty="0" smtClean="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20</a:t>
            </a:fld>
            <a:endParaRPr lang="fr-FR"/>
          </a:p>
        </p:txBody>
      </p:sp>
    </p:spTree>
    <p:extLst>
      <p:ext uri="{BB962C8B-B14F-4D97-AF65-F5344CB8AC3E}">
        <p14:creationId xmlns:p14="http://schemas.microsoft.com/office/powerpoint/2010/main" val="2588143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50000"/>
              </a:lnSpc>
            </a:pPr>
            <a:r>
              <a:rPr lang="fr-FR" sz="1200" b="1" dirty="0" smtClean="0">
                <a:solidFill>
                  <a:schemeClr val="tx1"/>
                </a:solidFill>
                <a:latin typeface="Times New Roman" panose="02020603050405020304" pitchFamily="18" charset="0"/>
                <a:cs typeface="Times New Roman" panose="02020603050405020304" pitchFamily="18" charset="0"/>
              </a:rPr>
              <a:t>44</a:t>
            </a:r>
            <a:r>
              <a:rPr lang="fr-FR" sz="1200" dirty="0" smtClean="0">
                <a:solidFill>
                  <a:schemeClr val="tx1"/>
                </a:solidFill>
                <a:latin typeface="Times New Roman" panose="02020603050405020304" pitchFamily="18" charset="0"/>
                <a:cs typeface="Times New Roman" panose="02020603050405020304" pitchFamily="18" charset="0"/>
              </a:rPr>
              <a:t> enquêtés soit </a:t>
            </a:r>
            <a:r>
              <a:rPr lang="fr-FR" sz="1200" b="1" dirty="0" smtClean="0">
                <a:solidFill>
                  <a:schemeClr val="tx1"/>
                </a:solidFill>
                <a:latin typeface="Times New Roman" panose="02020603050405020304" pitchFamily="18" charset="0"/>
                <a:cs typeface="Times New Roman" panose="02020603050405020304" pitchFamily="18" charset="0"/>
              </a:rPr>
              <a:t>55%</a:t>
            </a:r>
            <a:r>
              <a:rPr lang="fr-FR" sz="1200" dirty="0" smtClean="0">
                <a:solidFill>
                  <a:schemeClr val="tx1"/>
                </a:solidFill>
                <a:latin typeface="Times New Roman" panose="02020603050405020304" pitchFamily="18" charset="0"/>
                <a:cs typeface="Times New Roman" panose="02020603050405020304" pitchFamily="18" charset="0"/>
              </a:rPr>
              <a:t> ignorent les mesures préventives de l’insuffisance rénale.  Par contre,  (</a:t>
            </a:r>
            <a:r>
              <a:rPr lang="fr-FR" sz="1200" b="1" dirty="0" smtClean="0">
                <a:solidFill>
                  <a:schemeClr val="tx1"/>
                </a:solidFill>
                <a:latin typeface="Times New Roman" panose="02020603050405020304" pitchFamily="18" charset="0"/>
                <a:cs typeface="Times New Roman" panose="02020603050405020304" pitchFamily="18" charset="0"/>
              </a:rPr>
              <a:t>Boubchir en 2013)</a:t>
            </a:r>
            <a:r>
              <a:rPr lang="fr-FR" sz="1200" dirty="0" smtClean="0">
                <a:solidFill>
                  <a:schemeClr val="tx1"/>
                </a:solidFill>
                <a:latin typeface="Times New Roman" panose="02020603050405020304" pitchFamily="18" charset="0"/>
                <a:cs typeface="Times New Roman" panose="02020603050405020304" pitchFamily="18" charset="0"/>
              </a:rPr>
              <a:t> dans son étude affirme que le meilleur moyen de prévenir l’insuffisance rénale est de faire un traitement précoce et adapté de l’HTA, du diabète ou des maladies responsables de l’insuffisance rénale. </a:t>
            </a:r>
          </a:p>
          <a:p>
            <a:pPr algn="just">
              <a:lnSpc>
                <a:spcPct val="150000"/>
              </a:lnSpc>
            </a:pPr>
            <a:endParaRPr lang="fr-FR" sz="1200" dirty="0" smtClean="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21</a:t>
            </a:fld>
            <a:endParaRPr lang="fr-FR"/>
          </a:p>
        </p:txBody>
      </p:sp>
    </p:spTree>
    <p:extLst>
      <p:ext uri="{BB962C8B-B14F-4D97-AF65-F5344CB8AC3E}">
        <p14:creationId xmlns:p14="http://schemas.microsoft.com/office/powerpoint/2010/main" val="3517149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2</a:t>
            </a:fld>
            <a:endParaRPr lang="fr-FR"/>
          </a:p>
        </p:txBody>
      </p:sp>
    </p:spTree>
    <p:extLst>
      <p:ext uri="{BB962C8B-B14F-4D97-AF65-F5344CB8AC3E}">
        <p14:creationId xmlns:p14="http://schemas.microsoft.com/office/powerpoint/2010/main" val="1204067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23</a:t>
            </a:fld>
            <a:endParaRPr lang="fr-FR"/>
          </a:p>
        </p:txBody>
      </p:sp>
    </p:spTree>
    <p:extLst>
      <p:ext uri="{BB962C8B-B14F-4D97-AF65-F5344CB8AC3E}">
        <p14:creationId xmlns:p14="http://schemas.microsoft.com/office/powerpoint/2010/main" val="2717355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3</a:t>
            </a:fld>
            <a:endParaRPr lang="fr-FR"/>
          </a:p>
        </p:txBody>
      </p:sp>
    </p:spTree>
    <p:extLst>
      <p:ext uri="{BB962C8B-B14F-4D97-AF65-F5344CB8AC3E}">
        <p14:creationId xmlns:p14="http://schemas.microsoft.com/office/powerpoint/2010/main" val="1132416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4</a:t>
            </a:fld>
            <a:endParaRPr lang="fr-FR"/>
          </a:p>
        </p:txBody>
      </p:sp>
    </p:spTree>
    <p:extLst>
      <p:ext uri="{BB962C8B-B14F-4D97-AF65-F5344CB8AC3E}">
        <p14:creationId xmlns:p14="http://schemas.microsoft.com/office/powerpoint/2010/main" val="1132416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5</a:t>
            </a:fld>
            <a:endParaRPr lang="fr-FR"/>
          </a:p>
        </p:txBody>
      </p:sp>
    </p:spTree>
    <p:extLst>
      <p:ext uri="{BB962C8B-B14F-4D97-AF65-F5344CB8AC3E}">
        <p14:creationId xmlns:p14="http://schemas.microsoft.com/office/powerpoint/2010/main" val="480883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6</a:t>
            </a:fld>
            <a:endParaRPr lang="fr-FR"/>
          </a:p>
        </p:txBody>
      </p:sp>
    </p:spTree>
    <p:extLst>
      <p:ext uri="{BB962C8B-B14F-4D97-AF65-F5344CB8AC3E}">
        <p14:creationId xmlns:p14="http://schemas.microsoft.com/office/powerpoint/2010/main" val="458155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7</a:t>
            </a:fld>
            <a:endParaRPr lang="fr-FR"/>
          </a:p>
        </p:txBody>
      </p:sp>
    </p:spTree>
    <p:extLst>
      <p:ext uri="{BB962C8B-B14F-4D97-AF65-F5344CB8AC3E}">
        <p14:creationId xmlns:p14="http://schemas.microsoft.com/office/powerpoint/2010/main" val="3694385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8</a:t>
            </a:fld>
            <a:endParaRPr lang="fr-FR"/>
          </a:p>
        </p:txBody>
      </p:sp>
    </p:spTree>
    <p:extLst>
      <p:ext uri="{BB962C8B-B14F-4D97-AF65-F5344CB8AC3E}">
        <p14:creationId xmlns:p14="http://schemas.microsoft.com/office/powerpoint/2010/main" val="382139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4B1ABA8-852A-4D9D-9C68-B454A5421964}" type="slidenum">
              <a:rPr lang="fr-FR" smtClean="0"/>
              <a:t>9</a:t>
            </a:fld>
            <a:endParaRPr lang="fr-FR"/>
          </a:p>
        </p:txBody>
      </p:sp>
    </p:spTree>
    <p:extLst>
      <p:ext uri="{BB962C8B-B14F-4D97-AF65-F5344CB8AC3E}">
        <p14:creationId xmlns:p14="http://schemas.microsoft.com/office/powerpoint/2010/main" val="1791547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E8BD17C-5B77-4562-BCC4-12043536D017}"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3456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61D121-F647-4990-A1E3-26DEA99A42BF}"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069173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61D121-F647-4990-A1E3-26DEA99A42BF}"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9705149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61D121-F647-4990-A1E3-26DEA99A42BF}"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7195045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61D121-F647-4990-A1E3-26DEA99A42BF}"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133493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61D121-F647-4990-A1E3-26DEA99A42BF}"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1709570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93F95F8-8654-4316-B909-74FE00B4D37E}"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140522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6E0251-1A8A-46A2-91CF-F2E4A61209AA}"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34766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2"/>
          <p:cNvSpPr>
            <a:spLocks noGrp="1"/>
          </p:cNvSpPr>
          <p:nvPr>
            <p:ph type="body"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0298A4-83AC-4C03-96C3-C7040D6EB4C2}" type="datetime1">
              <a:rPr lang="en-US" smtClean="0"/>
              <a:t>4/17/2024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662833-ED83-4DAD-A5D6-108AB2DBE5C0}" type="slidenum">
              <a:rPr lang="fr-FR" smtClean="0"/>
              <a:t>‹N°›</a:t>
            </a:fld>
            <a:endParaRPr lang="fr-FR"/>
          </a:p>
        </p:txBody>
      </p:sp>
    </p:spTree>
    <p:extLst>
      <p:ext uri="{BB962C8B-B14F-4D97-AF65-F5344CB8AC3E}">
        <p14:creationId xmlns:p14="http://schemas.microsoft.com/office/powerpoint/2010/main" val="51296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CCAC93F-CFF2-4164-8FE2-76B9C130EB7D}"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3393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3564C07-BE08-4922-9FB0-C98330FC8A57}" type="datetime1">
              <a:rPr lang="en-US" smtClean="0"/>
              <a:t>4/17/2024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97654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4A10188-9B44-4348-AF10-FC4FC1A91804}"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585645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9F9CFBA-3689-4564-B47F-226719A7191E}" type="datetime1">
              <a:rPr lang="en-US" smtClean="0"/>
              <a:t>4/17/2024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8022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9CD04A6-11A9-4C1D-A134-5A4A976179E8}" type="datetime1">
              <a:rPr lang="en-US" smtClean="0"/>
              <a:t>4/17/2024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2142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15A38-1104-4AC1-BAE2-37571D8E4D7F}" type="datetime1">
              <a:rPr lang="en-US" smtClean="0"/>
              <a:t>4/17/2024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1790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0E52D-4340-4CBD-B21F-555998FDCAC1}"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343609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4201B37-BA2D-4C3F-BC73-ADB313FF4CD2}" type="datetime1">
              <a:rPr lang="en-US" smtClean="0"/>
              <a:t>4/17/2024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399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61D121-F647-4990-A1E3-26DEA99A42BF}" type="datetime1">
              <a:rPr lang="en-US" smtClean="0"/>
              <a:t>4/17/2024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6748461"/>
      </p:ext>
    </p:extLst>
  </p:cSld>
  <p:clrMap bg1="lt1" tx1="dk1" bg2="lt2" tx2="dk2" accent1="accent1" accent2="accent2" accent3="accent3" accent4="accent4" accent5="accent5" accent6="accent6" hlink="hlink" folHlink="folHlink"/>
  <p:sldLayoutIdLst>
    <p:sldLayoutId id="2147485363" r:id="rId1"/>
    <p:sldLayoutId id="2147485364" r:id="rId2"/>
    <p:sldLayoutId id="2147485365" r:id="rId3"/>
    <p:sldLayoutId id="2147485366" r:id="rId4"/>
    <p:sldLayoutId id="2147485367" r:id="rId5"/>
    <p:sldLayoutId id="2147485368" r:id="rId6"/>
    <p:sldLayoutId id="2147485369" r:id="rId7"/>
    <p:sldLayoutId id="2147485370" r:id="rId8"/>
    <p:sldLayoutId id="2147485371" r:id="rId9"/>
    <p:sldLayoutId id="2147485372" r:id="rId10"/>
    <p:sldLayoutId id="2147485373" r:id="rId11"/>
    <p:sldLayoutId id="2147485374" r:id="rId12"/>
    <p:sldLayoutId id="2147485375" r:id="rId13"/>
    <p:sldLayoutId id="2147485376" r:id="rId14"/>
    <p:sldLayoutId id="2147485377" r:id="rId15"/>
    <p:sldLayoutId id="2147485378" r:id="rId16"/>
    <p:sldLayoutId id="2147485379"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823478" y="2128082"/>
            <a:ext cx="4505498" cy="5936895"/>
          </a:xfrm>
          <a:prstGeom prst="rect">
            <a:avLst/>
          </a:prstGeom>
          <a:ln>
            <a:noFill/>
          </a:ln>
          <a:effectLst>
            <a:softEdge rad="112500"/>
          </a:effectLst>
        </p:spPr>
      </p:pic>
      <p:sp>
        <p:nvSpPr>
          <p:cNvPr id="3" name="Rogner un rectangle avec un coin diagonal 2"/>
          <p:cNvSpPr/>
          <p:nvPr/>
        </p:nvSpPr>
        <p:spPr>
          <a:xfrm>
            <a:off x="0" y="123093"/>
            <a:ext cx="11508827" cy="2377934"/>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fr-FR" sz="2800" b="1" dirty="0" smtClean="0">
                <a:solidFill>
                  <a:schemeClr val="tx1"/>
                </a:solidFill>
                <a:latin typeface="Lucida Calligraphy" panose="03010101010101010101" pitchFamily="66" charset="0"/>
                <a:cs typeface="Times New Roman" panose="02020603050405020304" pitchFamily="18" charset="0"/>
              </a:rPr>
              <a:t>Besoin </a:t>
            </a:r>
            <a:r>
              <a:rPr lang="fr-FR" sz="2800" b="1" dirty="0">
                <a:solidFill>
                  <a:schemeClr val="tx1"/>
                </a:solidFill>
                <a:latin typeface="Lucida Calligraphy" panose="03010101010101010101" pitchFamily="66" charset="0"/>
                <a:cs typeface="Times New Roman" panose="02020603050405020304" pitchFamily="18" charset="0"/>
              </a:rPr>
              <a:t>éducationnel des personnes âgées de 30 ans et plus sur les facteurs de risque de l’insuffisance rénale : cas des patients consultant </a:t>
            </a:r>
            <a:r>
              <a:rPr lang="fr-FR" sz="2800" b="1" dirty="0" smtClean="0">
                <a:solidFill>
                  <a:schemeClr val="tx1"/>
                </a:solidFill>
                <a:latin typeface="Lucida Calligraphy" panose="03010101010101010101" pitchFamily="66" charset="0"/>
                <a:cs typeface="Times New Roman" panose="02020603050405020304" pitchFamily="18" charset="0"/>
              </a:rPr>
              <a:t>l’</a:t>
            </a:r>
            <a:r>
              <a:rPr lang="fr-FR" sz="2800" b="1" dirty="0" err="1" smtClean="0">
                <a:solidFill>
                  <a:schemeClr val="tx1"/>
                </a:solidFill>
                <a:latin typeface="Lucida Calligraphy" panose="03010101010101010101" pitchFamily="66" charset="0"/>
                <a:cs typeface="Times New Roman" panose="02020603050405020304" pitchFamily="18" charset="0"/>
              </a:rPr>
              <a:t>Hopital</a:t>
            </a:r>
            <a:r>
              <a:rPr lang="fr-FR" sz="2800" b="1" dirty="0" smtClean="0">
                <a:solidFill>
                  <a:schemeClr val="tx1"/>
                </a:solidFill>
                <a:latin typeface="Lucida Calligraphy" panose="03010101010101010101" pitchFamily="66" charset="0"/>
                <a:cs typeface="Times New Roman" panose="02020603050405020304" pitchFamily="18" charset="0"/>
              </a:rPr>
              <a:t> </a:t>
            </a:r>
            <a:r>
              <a:rPr lang="fr-FR" sz="2800" b="1" dirty="0">
                <a:solidFill>
                  <a:schemeClr val="tx1"/>
                </a:solidFill>
                <a:latin typeface="Lucida Calligraphy" panose="03010101010101010101" pitchFamily="66" charset="0"/>
                <a:cs typeface="Times New Roman" panose="02020603050405020304" pitchFamily="18" charset="0"/>
              </a:rPr>
              <a:t>ad-lucem de Banka Bafang</a:t>
            </a:r>
          </a:p>
          <a:p>
            <a:pPr algn="ctr">
              <a:lnSpc>
                <a:spcPct val="150000"/>
              </a:lnSpc>
            </a:pPr>
            <a:endParaRPr lang="fr-FR" sz="2800" b="1" dirty="0">
              <a:solidFill>
                <a:schemeClr val="bg1"/>
              </a:solidFill>
              <a:latin typeface="Lucida Calligraphy" panose="03010101010101010101" pitchFamily="66" charset="0"/>
              <a:cs typeface="Times New Roman" panose="02020603050405020304" pitchFamily="18" charset="0"/>
            </a:endParaRPr>
          </a:p>
        </p:txBody>
      </p:sp>
      <p:sp>
        <p:nvSpPr>
          <p:cNvPr id="6" name="ZoneTexte 5"/>
          <p:cNvSpPr txBox="1"/>
          <p:nvPr/>
        </p:nvSpPr>
        <p:spPr>
          <a:xfrm>
            <a:off x="1589513" y="2655820"/>
            <a:ext cx="7001150" cy="3385542"/>
          </a:xfrm>
          <a:prstGeom prst="rect">
            <a:avLst/>
          </a:prstGeom>
          <a:noFill/>
        </p:spPr>
        <p:txBody>
          <a:bodyPr wrap="square" rtlCol="0">
            <a:spAutoFit/>
          </a:bodyPr>
          <a:lstStyle/>
          <a:p>
            <a:pPr algn="ctr"/>
            <a:r>
              <a:rPr lang="fr-FR" sz="2000" b="1" dirty="0" smtClean="0">
                <a:latin typeface="Times New Roman" panose="02020603050405020304" pitchFamily="18" charset="0"/>
                <a:cs typeface="Times New Roman" panose="02020603050405020304" pitchFamily="18" charset="0"/>
              </a:rPr>
              <a:t>Présenté par: </a:t>
            </a:r>
          </a:p>
          <a:p>
            <a:pPr algn="ctr"/>
            <a:endParaRPr lang="fr-FR" b="1" dirty="0" smtClean="0">
              <a:latin typeface="Times New Roman" panose="02020603050405020304" pitchFamily="18" charset="0"/>
              <a:cs typeface="Times New Roman" panose="02020603050405020304" pitchFamily="18" charset="0"/>
            </a:endParaRPr>
          </a:p>
          <a:p>
            <a:pPr algn="ctr"/>
            <a:r>
              <a:rPr lang="fr-FR" b="1" dirty="0" smtClean="0">
                <a:latin typeface="Lucida Calligraphy" panose="03010101010101010101" pitchFamily="66" charset="0"/>
                <a:cs typeface="Times New Roman" panose="02020603050405020304" pitchFamily="18" charset="0"/>
              </a:rPr>
              <a:t>MEKOMGNO FOTIE Vianney Claire</a:t>
            </a:r>
          </a:p>
          <a:p>
            <a:pPr algn="ctr"/>
            <a:endParaRPr lang="fr-FR" sz="1200" b="1" dirty="0" smtClean="0">
              <a:latin typeface="Lucida Calligraphy" panose="03010101010101010101" pitchFamily="66" charset="0"/>
              <a:cs typeface="Times New Roman" panose="02020603050405020304" pitchFamily="18" charset="0"/>
            </a:endParaRPr>
          </a:p>
          <a:p>
            <a:pPr algn="ctr"/>
            <a:r>
              <a:rPr lang="fr-FR" b="1" dirty="0" smtClean="0">
                <a:latin typeface="Times New Roman" panose="02020603050405020304" pitchFamily="18" charset="0"/>
                <a:cs typeface="Times New Roman" panose="02020603050405020304" pitchFamily="18" charset="0"/>
              </a:rPr>
              <a:t>Matricule: 24SI1240</a:t>
            </a:r>
          </a:p>
          <a:p>
            <a:pPr algn="ctr"/>
            <a:endParaRPr lang="fr-FR" sz="1100" b="1" dirty="0" smtClean="0">
              <a:latin typeface="Times New Roman" panose="02020603050405020304" pitchFamily="18" charset="0"/>
              <a:cs typeface="Times New Roman" panose="02020603050405020304" pitchFamily="18" charset="0"/>
            </a:endParaRPr>
          </a:p>
          <a:p>
            <a:pPr algn="ctr"/>
            <a:r>
              <a:rPr lang="fr-FR" sz="2000" b="1" dirty="0" smtClean="0">
                <a:latin typeface="Times New Roman" panose="02020603050405020304" pitchFamily="18" charset="0"/>
                <a:cs typeface="Times New Roman" panose="02020603050405020304" pitchFamily="18" charset="0"/>
              </a:rPr>
              <a:t>Sous l’encadrement de :</a:t>
            </a:r>
          </a:p>
          <a:p>
            <a:pPr algn="ctr"/>
            <a:endParaRPr lang="fr-FR" sz="1400" b="1" dirty="0" smtClean="0">
              <a:latin typeface="Times New Roman" panose="02020603050405020304" pitchFamily="18" charset="0"/>
              <a:cs typeface="Times New Roman" panose="02020603050405020304" pitchFamily="18" charset="0"/>
            </a:endParaRPr>
          </a:p>
          <a:p>
            <a:pPr algn="ctr"/>
            <a:r>
              <a:rPr lang="fr-FR" b="1" dirty="0" smtClean="0">
                <a:latin typeface="Lucida Calligraphy" panose="03010101010101010101" pitchFamily="66" charset="0"/>
                <a:cs typeface="Times New Roman" panose="02020603050405020304" pitchFamily="18" charset="0"/>
              </a:rPr>
              <a:t>M. TASSAH Maxime</a:t>
            </a:r>
          </a:p>
          <a:p>
            <a:pPr algn="ctr"/>
            <a:endParaRPr lang="fr-FR" sz="800" b="1" dirty="0" smtClean="0">
              <a:latin typeface="Lucida Calligraphy" panose="03010101010101010101" pitchFamily="66" charset="0"/>
              <a:cs typeface="Times New Roman" panose="02020603050405020304" pitchFamily="18" charset="0"/>
            </a:endParaRPr>
          </a:p>
          <a:p>
            <a:pPr algn="ctr"/>
            <a:r>
              <a:rPr lang="fr-FR" b="1" dirty="0" smtClean="0">
                <a:latin typeface="Times New Roman" panose="02020603050405020304" pitchFamily="18" charset="0"/>
                <a:cs typeface="Times New Roman" panose="02020603050405020304" pitchFamily="18" charset="0"/>
              </a:rPr>
              <a:t>Master1  en épidémiologie</a:t>
            </a:r>
          </a:p>
          <a:p>
            <a:pPr algn="ctr"/>
            <a:endParaRPr lang="fr-FR" b="1" dirty="0" smtClean="0">
              <a:effectLst>
                <a:outerShdw blurRad="38100" dist="38100" dir="2700000" algn="tl">
                  <a:srgbClr val="000000">
                    <a:alpha val="43137"/>
                  </a:srgbClr>
                </a:outerShdw>
              </a:effectLst>
              <a:latin typeface="Lucida Calligraphy" panose="03010101010101010101" pitchFamily="66" charset="0"/>
              <a:cs typeface="Times New Roman" panose="02020603050405020304" pitchFamily="18" charset="0"/>
            </a:endParaRPr>
          </a:p>
          <a:p>
            <a:pPr algn="ctr"/>
            <a:endParaRPr lang="fr-FR" sz="2000" b="1" dirty="0" smtClean="0">
              <a:latin typeface="Times New Roman" panose="02020603050405020304" pitchFamily="18" charset="0"/>
              <a:cs typeface="Times New Roman" panose="02020603050405020304" pitchFamily="18" charset="0"/>
            </a:endParaRPr>
          </a:p>
        </p:txBody>
      </p:sp>
      <p:sp>
        <p:nvSpPr>
          <p:cNvPr id="7" name="Ruban vers le bas 6"/>
          <p:cNvSpPr/>
          <p:nvPr/>
        </p:nvSpPr>
        <p:spPr>
          <a:xfrm>
            <a:off x="904335" y="5770179"/>
            <a:ext cx="8491308" cy="1026496"/>
          </a:xfrm>
          <a:prstGeom prst="ribb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200" dirty="0" smtClean="0">
                <a:solidFill>
                  <a:schemeClr val="tx1"/>
                </a:solidFill>
                <a:latin typeface="Times New Roman" panose="02020603050405020304" pitchFamily="18" charset="0"/>
                <a:cs typeface="Times New Roman" panose="02020603050405020304" pitchFamily="18" charset="0"/>
              </a:rPr>
              <a:t>promotion :</a:t>
            </a:r>
          </a:p>
          <a:p>
            <a:pPr algn="ctr"/>
            <a:r>
              <a:rPr lang="fr-FR" sz="3200" b="1" i="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2021-2024</a:t>
            </a:r>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933389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3532"/>
            <a:ext cx="2367915" cy="4172955"/>
          </a:xfrm>
          <a:prstGeom prst="rect">
            <a:avLst/>
          </a:prstGeom>
        </p:spPr>
      </p:pic>
      <p:sp>
        <p:nvSpPr>
          <p:cNvPr id="3" name="Espace réservé du contenu 2"/>
          <p:cNvSpPr>
            <a:spLocks noGrp="1"/>
          </p:cNvSpPr>
          <p:nvPr>
            <p:ph idx="1"/>
          </p:nvPr>
        </p:nvSpPr>
        <p:spPr>
          <a:xfrm>
            <a:off x="2302626" y="1741714"/>
            <a:ext cx="7886403" cy="4828753"/>
          </a:xfrm>
        </p:spPr>
        <p:txBody>
          <a:bodyPr anchor="t">
            <a:normAutofit/>
          </a:bodyPr>
          <a:lstStyle/>
          <a:p>
            <a:pPr algn="just">
              <a:lnSpc>
                <a:spcPct val="150000"/>
              </a:lnSpc>
              <a:buFont typeface="Wingdings" panose="05000000000000000000" pitchFamily="2" charset="2"/>
              <a:buChar char="q"/>
            </a:pPr>
            <a:r>
              <a:rPr lang="fr-FR" sz="1400" dirty="0" smtClean="0">
                <a:solidFill>
                  <a:schemeClr val="tx1"/>
                </a:solidFill>
                <a:latin typeface="Times New Roman" panose="02020603050405020304" pitchFamily="18" charset="0"/>
                <a:cs typeface="Times New Roman" panose="02020603050405020304" pitchFamily="18" charset="0"/>
              </a:rPr>
              <a:t>	</a:t>
            </a:r>
            <a:r>
              <a:rPr lang="fr-FR" sz="3200" b="1" dirty="0" smtClean="0">
                <a:solidFill>
                  <a:schemeClr val="tx1"/>
                </a:solidFill>
                <a:latin typeface="Times New Roman" panose="02020603050405020304" pitchFamily="18" charset="0"/>
                <a:cs typeface="Times New Roman" panose="02020603050405020304" pitchFamily="18" charset="0"/>
              </a:rPr>
              <a:t>OBJECTIF</a:t>
            </a:r>
            <a:r>
              <a:rPr lang="fr-FR" sz="3600" b="1" dirty="0" smtClean="0">
                <a:solidFill>
                  <a:schemeClr val="tx1"/>
                </a:solidFill>
                <a:latin typeface="Times New Roman" panose="02020603050405020304" pitchFamily="18" charset="0"/>
                <a:cs typeface="Times New Roman" panose="02020603050405020304" pitchFamily="18" charset="0"/>
              </a:rPr>
              <a:t> </a:t>
            </a:r>
            <a:r>
              <a:rPr lang="fr-FR" sz="3200" b="1" dirty="0" smtClean="0">
                <a:solidFill>
                  <a:schemeClr val="tx1"/>
                </a:solidFill>
                <a:latin typeface="Times New Roman" panose="02020603050405020304" pitchFamily="18" charset="0"/>
                <a:cs typeface="Times New Roman" panose="02020603050405020304" pitchFamily="18" charset="0"/>
              </a:rPr>
              <a:t>GÉNÉRAL</a:t>
            </a:r>
            <a:endParaRPr lang="fr-FR" sz="2800" b="1"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fr-FR" sz="2800" dirty="0" smtClean="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évaluer </a:t>
            </a:r>
            <a:r>
              <a:rPr lang="fr-FR" sz="2400" dirty="0">
                <a:solidFill>
                  <a:schemeClr val="tx1"/>
                </a:solidFill>
                <a:latin typeface="Times New Roman" panose="02020603050405020304" pitchFamily="18" charset="0"/>
                <a:cs typeface="Times New Roman" panose="02020603050405020304" pitchFamily="18" charset="0"/>
              </a:rPr>
              <a:t>le besoin éducationnel des personnes âgées de 30 ans et plus sur les facteurs de risque de l’insuffisance rénale à l’hôpital Ad- lucem de Banka Bafang</a:t>
            </a:r>
            <a:r>
              <a:rPr lang="fr-FR" sz="2400" b="1" dirty="0" smtClean="0">
                <a:solidFill>
                  <a:schemeClr val="tx1"/>
                </a:solidFill>
                <a:latin typeface="Times New Roman" panose="02020603050405020304" pitchFamily="18" charset="0"/>
                <a:cs typeface="Times New Roman" panose="02020603050405020304" pitchFamily="18" charset="0"/>
              </a:rPr>
              <a:t>.</a:t>
            </a:r>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5" name="Rectangle à coins arrondis 4"/>
          <p:cNvSpPr/>
          <p:nvPr/>
        </p:nvSpPr>
        <p:spPr>
          <a:xfrm>
            <a:off x="1765738" y="182606"/>
            <a:ext cx="7508264" cy="109685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latin typeface="Algerian" panose="04020705040A02060702" pitchFamily="82" charset="0"/>
              </a:rPr>
              <a:t>Introduction </a:t>
            </a:r>
            <a:r>
              <a:rPr lang="fr-FR" sz="5400" b="1" dirty="0" smtClean="0">
                <a:solidFill>
                  <a:schemeClr val="tx1"/>
                </a:solidFill>
                <a:latin typeface="Algerian" panose="04020705040A02060702" pitchFamily="82" charset="0"/>
              </a:rPr>
              <a:t>7/7</a:t>
            </a:r>
            <a:endParaRPr lang="fr-FR" sz="5400" dirty="0"/>
          </a:p>
        </p:txBody>
      </p:sp>
    </p:spTree>
    <p:extLst>
      <p:ext uri="{BB962C8B-B14F-4D97-AF65-F5344CB8AC3E}">
        <p14:creationId xmlns:p14="http://schemas.microsoft.com/office/powerpoint/2010/main" val="4238328246"/>
      </p:ext>
    </p:extLst>
  </p:cSld>
  <p:clrMapOvr>
    <a:masterClrMapping/>
  </p:clrMapOvr>
  <mc:AlternateContent xmlns:mc="http://schemas.openxmlformats.org/markup-compatibility/2006" xmlns:p15="http://schemas.microsoft.com/office/powerpoint/2012/main">
    <mc:Choice Requires="p15">
      <p:transition spd="slow">
        <p15:prstTrans prst="fractur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5084" y="575187"/>
            <a:ext cx="9530077" cy="5831300"/>
          </a:xfrm>
        </p:spPr>
        <p:txBody>
          <a:bodyPr>
            <a:normAutofit/>
          </a:bodyPr>
          <a:lstStyle/>
          <a:p>
            <a:pPr algn="just">
              <a:lnSpc>
                <a:spcPct val="150000"/>
              </a:lnSpc>
              <a:buFont typeface="Wingdings" panose="05000000000000000000" pitchFamily="2" charset="2"/>
              <a:buChar char="q"/>
            </a:pPr>
            <a:r>
              <a:rPr lang="fr-FR" sz="2800" b="1" dirty="0">
                <a:solidFill>
                  <a:schemeClr val="tx1"/>
                </a:solidFill>
                <a:latin typeface="Times New Roman" panose="02020603050405020304" pitchFamily="18" charset="0"/>
                <a:cs typeface="Times New Roman" panose="02020603050405020304" pitchFamily="18" charset="0"/>
              </a:rPr>
              <a:t>OBJECTIFS SPÉCIFIQUES </a:t>
            </a:r>
          </a:p>
          <a:p>
            <a:pPr algn="just">
              <a:lnSpc>
                <a:spcPct val="150000"/>
              </a:lnSpc>
              <a:buFont typeface="Wingdings" panose="05000000000000000000" pitchFamily="2" charset="2"/>
              <a:buChar char="Ø"/>
            </a:pPr>
            <a:r>
              <a:rPr lang="fr-FR" sz="2400" dirty="0">
                <a:solidFill>
                  <a:schemeClr val="tx1"/>
                </a:solidFill>
                <a:latin typeface="Times New Roman" panose="02020603050405020304" pitchFamily="18" charset="0"/>
                <a:cs typeface="Times New Roman" panose="02020603050405020304" pitchFamily="18" charset="0"/>
              </a:rPr>
              <a:t>Déterminer les connaissances des répondants sur l’IR  en général  à </a:t>
            </a:r>
            <a:r>
              <a:rPr lang="fr-FR" sz="2400" dirty="0" smtClean="0">
                <a:solidFill>
                  <a:schemeClr val="tx1"/>
                </a:solidFill>
                <a:latin typeface="Times New Roman" panose="02020603050405020304" pitchFamily="18" charset="0"/>
                <a:cs typeface="Times New Roman" panose="02020603050405020304" pitchFamily="18" charset="0"/>
              </a:rPr>
              <a:t>l’HABB ; </a:t>
            </a:r>
            <a:endParaRPr lang="fr-FR" sz="2400" dirty="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fr-FR" sz="2400" dirty="0">
                <a:solidFill>
                  <a:schemeClr val="tx1"/>
                </a:solidFill>
                <a:latin typeface="Times New Roman" panose="02020603050405020304" pitchFamily="18" charset="0"/>
                <a:cs typeface="Times New Roman" panose="02020603050405020304" pitchFamily="18" charset="0"/>
              </a:rPr>
              <a:t>Identifier </a:t>
            </a:r>
            <a:r>
              <a:rPr lang="fr-FR" sz="2400" dirty="0" smtClean="0">
                <a:solidFill>
                  <a:schemeClr val="tx1"/>
                </a:solidFill>
                <a:latin typeface="Times New Roman" panose="02020603050405020304" pitchFamily="18" charset="0"/>
                <a:cs typeface="Times New Roman" panose="02020603050405020304" pitchFamily="18" charset="0"/>
              </a:rPr>
              <a:t>les connaissances des répondants </a:t>
            </a:r>
            <a:r>
              <a:rPr lang="fr-FR" sz="2400" dirty="0">
                <a:solidFill>
                  <a:schemeClr val="tx1"/>
                </a:solidFill>
                <a:latin typeface="Times New Roman" panose="02020603050405020304" pitchFamily="18" charset="0"/>
                <a:cs typeface="Times New Roman" panose="02020603050405020304" pitchFamily="18" charset="0"/>
              </a:rPr>
              <a:t>sur </a:t>
            </a:r>
            <a:r>
              <a:rPr lang="fr-FR" sz="2400" dirty="0" smtClean="0">
                <a:solidFill>
                  <a:schemeClr val="tx1"/>
                </a:solidFill>
                <a:latin typeface="Times New Roman" panose="02020603050405020304" pitchFamily="18" charset="0"/>
                <a:cs typeface="Times New Roman" panose="02020603050405020304" pitchFamily="18" charset="0"/>
              </a:rPr>
              <a:t>les </a:t>
            </a:r>
            <a:r>
              <a:rPr lang="fr-FR" sz="2400" dirty="0">
                <a:solidFill>
                  <a:schemeClr val="tx1"/>
                </a:solidFill>
                <a:latin typeface="Times New Roman" panose="02020603050405020304" pitchFamily="18" charset="0"/>
                <a:cs typeface="Times New Roman" panose="02020603050405020304" pitchFamily="18" charset="0"/>
              </a:rPr>
              <a:t>manifestations </a:t>
            </a:r>
            <a:r>
              <a:rPr lang="fr-FR" sz="2400" dirty="0" smtClean="0">
                <a:solidFill>
                  <a:schemeClr val="tx1"/>
                </a:solidFill>
                <a:latin typeface="Times New Roman" panose="02020603050405020304" pitchFamily="18" charset="0"/>
                <a:cs typeface="Times New Roman" panose="02020603050405020304" pitchFamily="18" charset="0"/>
              </a:rPr>
              <a:t>de l’IR à</a:t>
            </a:r>
            <a:r>
              <a:rPr lang="fr-FR" sz="2400" dirty="0">
                <a:solidFill>
                  <a:schemeClr val="tx1"/>
                </a:solidFill>
                <a:latin typeface="Times New Roman" panose="02020603050405020304" pitchFamily="18" charset="0"/>
                <a:cs typeface="Times New Roman" panose="02020603050405020304" pitchFamily="18" charset="0"/>
              </a:rPr>
              <a:t>  l’HABB</a:t>
            </a:r>
            <a:r>
              <a:rPr lang="fr-FR" sz="2400" dirty="0" smtClean="0">
                <a:solidFill>
                  <a:schemeClr val="tx1"/>
                </a:solidFill>
                <a:latin typeface="Times New Roman" panose="02020603050405020304" pitchFamily="18" charset="0"/>
                <a:cs typeface="Times New Roman" panose="02020603050405020304" pitchFamily="18" charset="0"/>
              </a:rPr>
              <a:t>; </a:t>
            </a:r>
            <a:endParaRPr lang="fr-FR" sz="2400" dirty="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fr-FR" sz="2400" dirty="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Déterminer leurs connaissances </a:t>
            </a:r>
            <a:r>
              <a:rPr lang="fr-FR" sz="2400" dirty="0">
                <a:solidFill>
                  <a:schemeClr val="tx1"/>
                </a:solidFill>
                <a:latin typeface="Times New Roman" panose="02020603050405020304" pitchFamily="18" charset="0"/>
                <a:cs typeface="Times New Roman" panose="02020603050405020304" pitchFamily="18" charset="0"/>
              </a:rPr>
              <a:t>sur la </a:t>
            </a:r>
            <a:r>
              <a:rPr lang="fr-FR" sz="2400" dirty="0" smtClean="0">
                <a:solidFill>
                  <a:schemeClr val="tx1"/>
                </a:solidFill>
                <a:latin typeface="Times New Roman" panose="02020603050405020304" pitchFamily="18" charset="0"/>
                <a:cs typeface="Times New Roman" panose="02020603050405020304" pitchFamily="18" charset="0"/>
              </a:rPr>
              <a:t>prévention de l’IR à</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l’HABB.</a:t>
            </a:r>
            <a:endParaRPr lang="fr-FR" sz="2400" dirty="0">
              <a:solidFill>
                <a:schemeClr val="tx1"/>
              </a:solidFill>
              <a:latin typeface="Times New Roman" panose="02020603050405020304" pitchFamily="18" charset="0"/>
              <a:cs typeface="Times New Roman" panose="02020603050405020304" pitchFamily="18" charset="0"/>
            </a:endParaRPr>
          </a:p>
          <a:p>
            <a:pPr marL="0" indent="0">
              <a:buNone/>
            </a:pPr>
            <a:endParaRPr lang="fr-FR" dirty="0"/>
          </a:p>
          <a:p>
            <a:endParaRPr lang="fr-FR"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266676460"/>
      </p:ext>
    </p:extLst>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21227" y="2094271"/>
            <a:ext cx="11547986" cy="4527754"/>
          </a:xfrm>
        </p:spPr>
        <p:txBody>
          <a:bodyPr>
            <a:normAutofit/>
          </a:bodyPr>
          <a:lstStyle/>
          <a:p>
            <a:pPr>
              <a:buFont typeface="Wingdings" panose="05000000000000000000" pitchFamily="2" charset="2"/>
              <a:buChar char="Ø"/>
            </a:pPr>
            <a:r>
              <a:rPr lang="fr-FR" sz="2600" b="1" dirty="0" smtClean="0">
                <a:solidFill>
                  <a:schemeClr val="tx1"/>
                </a:solidFill>
                <a:latin typeface="Times New Roman" panose="02020603050405020304" pitchFamily="18" charset="0"/>
                <a:cs typeface="Times New Roman" panose="02020603050405020304" pitchFamily="18" charset="0"/>
              </a:rPr>
              <a:t>Lieux </a:t>
            </a:r>
            <a:r>
              <a:rPr lang="fr-FR" sz="2600" b="1" dirty="0">
                <a:solidFill>
                  <a:schemeClr val="tx1"/>
                </a:solidFill>
                <a:latin typeface="Times New Roman" panose="02020603050405020304" pitchFamily="18" charset="0"/>
                <a:cs typeface="Times New Roman" panose="02020603050405020304" pitchFamily="18" charset="0"/>
              </a:rPr>
              <a:t>de </a:t>
            </a:r>
            <a:r>
              <a:rPr lang="fr-FR" sz="2600" b="1" dirty="0" smtClean="0">
                <a:solidFill>
                  <a:schemeClr val="tx1"/>
                </a:solidFill>
                <a:latin typeface="Times New Roman" panose="02020603050405020304" pitchFamily="18" charset="0"/>
                <a:cs typeface="Times New Roman" panose="02020603050405020304" pitchFamily="18" charset="0"/>
              </a:rPr>
              <a:t>l’étude</a:t>
            </a:r>
            <a:r>
              <a:rPr lang="fr-FR" sz="3000" b="1" dirty="0" smtClean="0">
                <a:solidFill>
                  <a:schemeClr val="tx1"/>
                </a:solidFill>
                <a:latin typeface="Times New Roman" panose="02020603050405020304" pitchFamily="18" charset="0"/>
                <a:cs typeface="Times New Roman" panose="02020603050405020304" pitchFamily="18" charset="0"/>
              </a:rPr>
              <a:t> </a:t>
            </a:r>
            <a:r>
              <a:rPr lang="fr-FR" sz="2800" b="1" dirty="0" smtClean="0">
                <a:solidFill>
                  <a:schemeClr val="tx1"/>
                </a:solidFill>
                <a:latin typeface="Times New Roman" panose="02020603050405020304" pitchFamily="18" charset="0"/>
                <a:cs typeface="Times New Roman" panose="02020603050405020304" pitchFamily="18" charset="0"/>
              </a:rPr>
              <a:t>: </a:t>
            </a:r>
            <a:r>
              <a:rPr lang="fr-FR" sz="2600" dirty="0" smtClean="0">
                <a:solidFill>
                  <a:schemeClr val="tx1"/>
                </a:solidFill>
                <a:latin typeface="Times New Roman" panose="02020603050405020304" pitchFamily="18" charset="0"/>
                <a:cs typeface="Times New Roman" panose="02020603050405020304" pitchFamily="18" charset="0"/>
              </a:rPr>
              <a:t>hôpital Ad- </a:t>
            </a:r>
            <a:r>
              <a:rPr lang="fr-FR" sz="2600" dirty="0">
                <a:solidFill>
                  <a:schemeClr val="tx1"/>
                </a:solidFill>
                <a:latin typeface="Times New Roman" panose="02020603050405020304" pitchFamily="18" charset="0"/>
                <a:cs typeface="Times New Roman" panose="02020603050405020304" pitchFamily="18" charset="0"/>
              </a:rPr>
              <a:t>Lucem de Banka </a:t>
            </a:r>
            <a:r>
              <a:rPr lang="fr-FR" sz="2600" dirty="0" smtClean="0">
                <a:solidFill>
                  <a:schemeClr val="tx1"/>
                </a:solidFill>
                <a:latin typeface="Times New Roman" panose="02020603050405020304" pitchFamily="18" charset="0"/>
                <a:cs typeface="Times New Roman" panose="02020603050405020304" pitchFamily="18" charset="0"/>
              </a:rPr>
              <a:t>Bafang</a:t>
            </a:r>
          </a:p>
          <a:p>
            <a:pPr>
              <a:lnSpc>
                <a:spcPct val="160000"/>
              </a:lnSpc>
              <a:buFont typeface="Wingdings" panose="05000000000000000000" pitchFamily="2" charset="2"/>
              <a:buChar char="Ø"/>
            </a:pPr>
            <a:r>
              <a:rPr lang="fr-FR" sz="2600" b="1" dirty="0">
                <a:solidFill>
                  <a:schemeClr val="tx1"/>
                </a:solidFill>
                <a:latin typeface="Times New Roman" panose="02020603050405020304" pitchFamily="18" charset="0"/>
                <a:cs typeface="Times New Roman" panose="02020603050405020304" pitchFamily="18" charset="0"/>
              </a:rPr>
              <a:t>Type de </a:t>
            </a:r>
            <a:r>
              <a:rPr lang="fr-FR" sz="2600" b="1" dirty="0" smtClean="0">
                <a:solidFill>
                  <a:schemeClr val="tx1"/>
                </a:solidFill>
                <a:latin typeface="Times New Roman" panose="02020603050405020304" pitchFamily="18" charset="0"/>
                <a:cs typeface="Times New Roman" panose="02020603050405020304" pitchFamily="18" charset="0"/>
              </a:rPr>
              <a:t>l’étude</a:t>
            </a:r>
            <a:r>
              <a:rPr lang="fr-FR" sz="2800" b="1" dirty="0" smtClean="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exploratoire </a:t>
            </a:r>
            <a:r>
              <a:rPr lang="fr-FR" sz="2400" dirty="0">
                <a:solidFill>
                  <a:schemeClr val="tx1"/>
                </a:solidFill>
                <a:latin typeface="Times New Roman" panose="02020603050405020304" pitchFamily="18" charset="0"/>
                <a:cs typeface="Times New Roman" panose="02020603050405020304" pitchFamily="18" charset="0"/>
              </a:rPr>
              <a:t>a visée transversale et quantitative</a:t>
            </a:r>
            <a:r>
              <a:rPr lang="fr-FR" sz="2800" dirty="0" smtClean="0">
                <a:solidFill>
                  <a:schemeClr val="tx1"/>
                </a:solidFill>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Ø"/>
            </a:pPr>
            <a:r>
              <a:rPr lang="fr-FR" sz="2600" b="1" dirty="0">
                <a:solidFill>
                  <a:schemeClr val="tx1"/>
                </a:solidFill>
                <a:latin typeface="Times New Roman" panose="02020603050405020304" pitchFamily="18" charset="0"/>
                <a:cs typeface="Times New Roman" panose="02020603050405020304" pitchFamily="18" charset="0"/>
              </a:rPr>
              <a:t>Durée et période de </a:t>
            </a:r>
            <a:r>
              <a:rPr lang="fr-FR" sz="2600" b="1" dirty="0" smtClean="0">
                <a:solidFill>
                  <a:schemeClr val="tx1"/>
                </a:solidFill>
                <a:latin typeface="Times New Roman" panose="02020603050405020304" pitchFamily="18" charset="0"/>
                <a:cs typeface="Times New Roman" panose="02020603050405020304" pitchFamily="18" charset="0"/>
              </a:rPr>
              <a:t>l’étude : </a:t>
            </a:r>
            <a:r>
              <a:rPr lang="fr-FR" sz="2400" dirty="0" smtClean="0">
                <a:solidFill>
                  <a:schemeClr val="tx1"/>
                </a:solidFill>
                <a:latin typeface="Times New Roman" panose="02020603050405020304" pitchFamily="18" charset="0"/>
                <a:cs typeface="Times New Roman" panose="02020603050405020304" pitchFamily="18" charset="0"/>
              </a:rPr>
              <a:t>durée </a:t>
            </a:r>
            <a:r>
              <a:rPr lang="fr-FR" sz="2400" dirty="0">
                <a:solidFill>
                  <a:schemeClr val="tx1"/>
                </a:solidFill>
                <a:latin typeface="Times New Roman" panose="02020603050405020304" pitchFamily="18" charset="0"/>
                <a:cs typeface="Times New Roman" panose="02020603050405020304" pitchFamily="18" charset="0"/>
              </a:rPr>
              <a:t>de huit mois et </a:t>
            </a:r>
            <a:r>
              <a:rPr lang="fr-FR" sz="2400" dirty="0" smtClean="0">
                <a:solidFill>
                  <a:schemeClr val="tx1"/>
                </a:solidFill>
                <a:latin typeface="Times New Roman" panose="02020603050405020304" pitchFamily="18" charset="0"/>
                <a:cs typeface="Times New Roman" panose="02020603050405020304" pitchFamily="18" charset="0"/>
              </a:rPr>
              <a:t>période </a:t>
            </a:r>
            <a:r>
              <a:rPr lang="fr-FR" sz="2400" dirty="0">
                <a:solidFill>
                  <a:schemeClr val="tx1"/>
                </a:solidFill>
                <a:latin typeface="Times New Roman" panose="02020603050405020304" pitchFamily="18" charset="0"/>
                <a:cs typeface="Times New Roman" panose="02020603050405020304" pitchFamily="18" charset="0"/>
              </a:rPr>
              <a:t>de collecte de donnée </a:t>
            </a:r>
            <a:r>
              <a:rPr lang="fr-FR" sz="2400" dirty="0" smtClean="0">
                <a:solidFill>
                  <a:schemeClr val="tx1"/>
                </a:solidFill>
                <a:latin typeface="Times New Roman" panose="02020603050405020304" pitchFamily="18" charset="0"/>
                <a:cs typeface="Times New Roman" panose="02020603050405020304" pitchFamily="18" charset="0"/>
              </a:rPr>
              <a:t>08 </a:t>
            </a:r>
            <a:r>
              <a:rPr lang="fr-FR" sz="2400" dirty="0">
                <a:solidFill>
                  <a:schemeClr val="tx1"/>
                </a:solidFill>
                <a:latin typeface="Times New Roman" panose="02020603050405020304" pitchFamily="18" charset="0"/>
                <a:cs typeface="Times New Roman" panose="02020603050405020304" pitchFamily="18" charset="0"/>
              </a:rPr>
              <a:t>janvier 2024 au 03 février 2024</a:t>
            </a:r>
            <a:r>
              <a:rPr lang="fr-FR" sz="2400" dirty="0" smtClean="0">
                <a:solidFill>
                  <a:schemeClr val="tx1"/>
                </a:solidFill>
                <a:latin typeface="Times New Roman" panose="02020603050405020304" pitchFamily="18" charset="0"/>
                <a:cs typeface="Times New Roman" panose="02020603050405020304" pitchFamily="18" charset="0"/>
              </a:rPr>
              <a:t>.</a:t>
            </a:r>
          </a:p>
          <a:p>
            <a:pPr lvl="0">
              <a:lnSpc>
                <a:spcPct val="150000"/>
              </a:lnSpc>
              <a:buFont typeface="Wingdings" panose="05000000000000000000" pitchFamily="2" charset="2"/>
              <a:buChar char="Ø"/>
            </a:pPr>
            <a:r>
              <a:rPr lang="fr-FR" sz="2600" b="1" dirty="0">
                <a:solidFill>
                  <a:schemeClr val="tx1"/>
                </a:solidFill>
                <a:latin typeface="Times New Roman" panose="02020603050405020304" pitchFamily="18" charset="0"/>
                <a:cs typeface="Times New Roman" panose="02020603050405020304" pitchFamily="18" charset="0"/>
              </a:rPr>
              <a:t>Population cible : </a:t>
            </a:r>
            <a:r>
              <a:rPr lang="fr-FR" sz="2400" dirty="0">
                <a:solidFill>
                  <a:schemeClr val="tx1"/>
                </a:solidFill>
                <a:latin typeface="Times New Roman" panose="02020603050405020304" pitchFamily="18" charset="0"/>
                <a:cs typeface="Times New Roman" panose="02020603050405020304" pitchFamily="18" charset="0"/>
              </a:rPr>
              <a:t>La cible de notre étude était constituée de tout adulte se présentant à l’hôpital Ad- Lucem de Banka Bafang.</a:t>
            </a:r>
          </a:p>
          <a:p>
            <a:pPr>
              <a:lnSpc>
                <a:spcPct val="150000"/>
              </a:lnSpc>
              <a:buFont typeface="Wingdings" panose="05000000000000000000" pitchFamily="2" charset="2"/>
              <a:buChar char="Ø"/>
            </a:pPr>
            <a:endParaRPr lang="fr-FR" sz="2400" dirty="0">
              <a:solidFill>
                <a:schemeClr val="tx1"/>
              </a:solidFill>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Ø"/>
            </a:pPr>
            <a:endParaRPr lang="fr-FR" sz="1400" dirty="0" smtClean="0">
              <a:solidFill>
                <a:schemeClr val="tx1"/>
              </a:solidFill>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C3662833-ED83-4DAD-A5D6-108AB2DBE5C0}" type="slidenum">
              <a:rPr lang="fr-FR" smtClean="0"/>
              <a:t>12</a:t>
            </a:fld>
            <a:endParaRPr lang="fr-FR"/>
          </a:p>
        </p:txBody>
      </p:sp>
      <p:sp>
        <p:nvSpPr>
          <p:cNvPr id="5" name="Rectangle à coins arrondis 4"/>
          <p:cNvSpPr/>
          <p:nvPr/>
        </p:nvSpPr>
        <p:spPr>
          <a:xfrm>
            <a:off x="677333" y="206477"/>
            <a:ext cx="8466667" cy="12927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400" b="1" dirty="0">
                <a:solidFill>
                  <a:schemeClr val="tx1"/>
                </a:solidFill>
                <a:latin typeface="Algerian" panose="04020705040A02060702" pitchFamily="82" charset="0"/>
              </a:rPr>
              <a:t>Matériel et méthodeS 1/2</a:t>
            </a:r>
            <a:endParaRPr lang="fr-FR" sz="4400" dirty="0"/>
          </a:p>
        </p:txBody>
      </p:sp>
    </p:spTree>
    <p:extLst>
      <p:ext uri="{BB962C8B-B14F-4D97-AF65-F5344CB8AC3E}">
        <p14:creationId xmlns:p14="http://schemas.microsoft.com/office/powerpoint/2010/main" val="3956926431"/>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9716" y="988142"/>
            <a:ext cx="10323871" cy="5418345"/>
          </a:xfrm>
        </p:spPr>
        <p:txBody>
          <a:bodyPr>
            <a:normAutofit/>
          </a:bodyPr>
          <a:lstStyle/>
          <a:p>
            <a:pPr>
              <a:lnSpc>
                <a:spcPct val="150000"/>
              </a:lnSpc>
              <a:buFont typeface="Wingdings" panose="05000000000000000000" pitchFamily="2" charset="2"/>
              <a:buChar char="Ø"/>
            </a:pPr>
            <a:r>
              <a:rPr lang="fr-FR" sz="2600" b="1" dirty="0" smtClean="0">
                <a:solidFill>
                  <a:schemeClr val="tx1"/>
                </a:solidFill>
                <a:latin typeface="Times New Roman" panose="02020603050405020304" pitchFamily="18" charset="0"/>
                <a:cs typeface="Times New Roman" panose="02020603050405020304" pitchFamily="18" charset="0"/>
              </a:rPr>
              <a:t>Population </a:t>
            </a:r>
            <a:r>
              <a:rPr lang="fr-FR" sz="2600" b="1" dirty="0">
                <a:solidFill>
                  <a:schemeClr val="tx1"/>
                </a:solidFill>
                <a:latin typeface="Times New Roman" panose="02020603050405020304" pitchFamily="18" charset="0"/>
                <a:cs typeface="Times New Roman" panose="02020603050405020304" pitchFamily="18" charset="0"/>
              </a:rPr>
              <a:t>d’étude </a:t>
            </a:r>
            <a:r>
              <a:rPr lang="fr-FR" sz="3600" b="1" dirty="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personnes </a:t>
            </a:r>
            <a:r>
              <a:rPr lang="fr-FR" sz="2400" dirty="0">
                <a:solidFill>
                  <a:schemeClr val="tx1"/>
                </a:solidFill>
                <a:latin typeface="Times New Roman" panose="02020603050405020304" pitchFamily="18" charset="0"/>
                <a:cs typeface="Times New Roman" panose="02020603050405020304" pitchFamily="18" charset="0"/>
              </a:rPr>
              <a:t>âgées de </a:t>
            </a:r>
            <a:r>
              <a:rPr lang="fr-FR" sz="2400" dirty="0" smtClean="0">
                <a:solidFill>
                  <a:schemeClr val="tx1"/>
                </a:solidFill>
                <a:latin typeface="Times New Roman" panose="02020603050405020304" pitchFamily="18" charset="0"/>
                <a:cs typeface="Times New Roman" panose="02020603050405020304" pitchFamily="18" charset="0"/>
              </a:rPr>
              <a:t>30 ans </a:t>
            </a:r>
            <a:r>
              <a:rPr lang="fr-FR" sz="2400" dirty="0">
                <a:solidFill>
                  <a:schemeClr val="tx1"/>
                </a:solidFill>
                <a:latin typeface="Times New Roman" panose="02020603050405020304" pitchFamily="18" charset="0"/>
                <a:cs typeface="Times New Roman" panose="02020603050405020304" pitchFamily="18" charset="0"/>
              </a:rPr>
              <a:t>et plus consultant l’HABB.</a:t>
            </a:r>
          </a:p>
          <a:p>
            <a:pPr>
              <a:lnSpc>
                <a:spcPct val="150000"/>
              </a:lnSpc>
              <a:buFont typeface="Wingdings" panose="05000000000000000000" pitchFamily="2" charset="2"/>
              <a:buChar char="Ø"/>
            </a:pPr>
            <a:r>
              <a:rPr lang="fr-FR" sz="2400" b="1" dirty="0">
                <a:solidFill>
                  <a:schemeClr val="tx1"/>
                </a:solidFill>
                <a:latin typeface="Times New Roman" panose="02020603050405020304" pitchFamily="18" charset="0"/>
                <a:cs typeface="Times New Roman" panose="02020603050405020304" pitchFamily="18" charset="0"/>
              </a:rPr>
              <a:t>Critère d’inclusion: </a:t>
            </a:r>
            <a:r>
              <a:rPr lang="fr-FR" sz="2400" dirty="0" smtClean="0">
                <a:solidFill>
                  <a:schemeClr val="tx1"/>
                </a:solidFill>
                <a:latin typeface="Times New Roman" panose="02020603050405020304" pitchFamily="18" charset="0"/>
                <a:cs typeface="Times New Roman" panose="02020603050405020304" pitchFamily="18" charset="0"/>
              </a:rPr>
              <a:t>toutes personnes </a:t>
            </a:r>
            <a:r>
              <a:rPr lang="fr-FR" sz="2400" dirty="0">
                <a:solidFill>
                  <a:schemeClr val="tx1"/>
                </a:solidFill>
                <a:latin typeface="Times New Roman" panose="02020603050405020304" pitchFamily="18" charset="0"/>
                <a:cs typeface="Times New Roman" panose="02020603050405020304" pitchFamily="18" charset="0"/>
              </a:rPr>
              <a:t>âgées de 30 et </a:t>
            </a:r>
            <a:r>
              <a:rPr lang="fr-FR" sz="2400" dirty="0" smtClean="0">
                <a:solidFill>
                  <a:schemeClr val="tx1"/>
                </a:solidFill>
                <a:latin typeface="Times New Roman" panose="02020603050405020304" pitchFamily="18" charset="0"/>
                <a:cs typeface="Times New Roman" panose="02020603050405020304" pitchFamily="18" charset="0"/>
              </a:rPr>
              <a:t>plus consultant </a:t>
            </a:r>
            <a:r>
              <a:rPr lang="fr-FR" sz="2400" dirty="0">
                <a:solidFill>
                  <a:schemeClr val="tx1"/>
                </a:solidFill>
                <a:latin typeface="Times New Roman" panose="02020603050405020304" pitchFamily="18" charset="0"/>
                <a:cs typeface="Times New Roman" panose="02020603050405020304" pitchFamily="18" charset="0"/>
              </a:rPr>
              <a:t>l’HABB </a:t>
            </a:r>
            <a:r>
              <a:rPr lang="fr-FR" sz="2400" dirty="0" smtClean="0">
                <a:solidFill>
                  <a:schemeClr val="tx1"/>
                </a:solidFill>
                <a:latin typeface="Times New Roman" panose="02020603050405020304" pitchFamily="18" charset="0"/>
                <a:cs typeface="Times New Roman" panose="02020603050405020304" pitchFamily="18" charset="0"/>
              </a:rPr>
              <a:t>ayant </a:t>
            </a:r>
            <a:r>
              <a:rPr lang="fr-FR" sz="2400" dirty="0">
                <a:solidFill>
                  <a:schemeClr val="tx1"/>
                </a:solidFill>
                <a:latin typeface="Times New Roman" panose="02020603050405020304" pitchFamily="18" charset="0"/>
                <a:cs typeface="Times New Roman" panose="02020603050405020304" pitchFamily="18" charset="0"/>
              </a:rPr>
              <a:t>donnés leur consentement éclairé</a:t>
            </a:r>
            <a:r>
              <a:rPr lang="fr-FR" sz="2600" dirty="0">
                <a:solidFill>
                  <a:schemeClr val="tx1"/>
                </a:solidFill>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Ø"/>
            </a:pPr>
            <a:r>
              <a:rPr lang="fr-FR" sz="2400" b="1" dirty="0">
                <a:solidFill>
                  <a:schemeClr val="tx1"/>
                </a:solidFill>
                <a:latin typeface="Times New Roman" panose="02020603050405020304" pitchFamily="18" charset="0"/>
                <a:cs typeface="Times New Roman" panose="02020603050405020304" pitchFamily="18" charset="0"/>
              </a:rPr>
              <a:t>Critère </a:t>
            </a:r>
            <a:r>
              <a:rPr lang="fr-FR" sz="2400" b="1" dirty="0" smtClean="0">
                <a:solidFill>
                  <a:schemeClr val="tx1"/>
                </a:solidFill>
                <a:latin typeface="Times New Roman" panose="02020603050405020304" pitchFamily="18" charset="0"/>
                <a:cs typeface="Times New Roman" panose="02020603050405020304" pitchFamily="18" charset="0"/>
              </a:rPr>
              <a:t>de non inclusion: </a:t>
            </a:r>
            <a:r>
              <a:rPr lang="fr-FR" sz="2400" dirty="0" smtClean="0">
                <a:solidFill>
                  <a:schemeClr val="tx1"/>
                </a:solidFill>
                <a:latin typeface="Times New Roman" panose="02020603050405020304" pitchFamily="18" charset="0"/>
                <a:cs typeface="Times New Roman" panose="02020603050405020304" pitchFamily="18" charset="0"/>
              </a:rPr>
              <a:t>personnes ayant refusées de participer à l’étude</a:t>
            </a:r>
            <a:endParaRPr lang="fr-FR" sz="3300" dirty="0">
              <a:solidFill>
                <a:schemeClr val="tx1"/>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fr-FR" sz="2400" b="1" dirty="0">
                <a:solidFill>
                  <a:schemeClr val="tx1"/>
                </a:solidFill>
                <a:latin typeface="Times New Roman" panose="02020603050405020304" pitchFamily="18" charset="0"/>
                <a:cs typeface="Times New Roman" panose="02020603050405020304" pitchFamily="18" charset="0"/>
              </a:rPr>
              <a:t>Méthode </a:t>
            </a:r>
            <a:r>
              <a:rPr lang="fr-FR" sz="2400" b="1" dirty="0" smtClean="0">
                <a:solidFill>
                  <a:schemeClr val="tx1"/>
                </a:solidFill>
                <a:latin typeface="Times New Roman" panose="02020603050405020304" pitchFamily="18" charset="0"/>
                <a:cs typeface="Times New Roman" panose="02020603050405020304" pitchFamily="18" charset="0"/>
              </a:rPr>
              <a:t>d’échantillonnage:</a:t>
            </a:r>
            <a:r>
              <a:rPr lang="fr-FR" sz="2400" dirty="0">
                <a:solidFill>
                  <a:schemeClr val="tx1"/>
                </a:solidFill>
                <a:latin typeface="Times New Roman" panose="02020603050405020304" pitchFamily="18" charset="0"/>
                <a:cs typeface="Times New Roman" panose="02020603050405020304" pitchFamily="18" charset="0"/>
              </a:rPr>
              <a:t> non probabiliste de convenance pour une taille </a:t>
            </a:r>
            <a:r>
              <a:rPr lang="fr-FR" sz="2400" dirty="0" smtClean="0">
                <a:solidFill>
                  <a:schemeClr val="tx1"/>
                </a:solidFill>
                <a:latin typeface="Times New Roman" panose="02020603050405020304" pitchFamily="18" charset="0"/>
                <a:cs typeface="Times New Roman" panose="02020603050405020304" pitchFamily="18" charset="0"/>
              </a:rPr>
              <a:t>d’échantillonnage </a:t>
            </a:r>
            <a:r>
              <a:rPr lang="fr-FR" sz="2400" dirty="0">
                <a:solidFill>
                  <a:schemeClr val="tx1"/>
                </a:solidFill>
                <a:latin typeface="Times New Roman" panose="02020603050405020304" pitchFamily="18" charset="0"/>
                <a:cs typeface="Times New Roman" panose="02020603050405020304" pitchFamily="18" charset="0"/>
              </a:rPr>
              <a:t>de 80 participants </a:t>
            </a:r>
            <a:endParaRPr lang="fr-FR" sz="2400"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829911686"/>
      </p:ext>
    </p:extLst>
  </p:cSld>
  <p:clrMapOvr>
    <a:masterClrMapping/>
  </p:clrMapOvr>
  <p:transition spd="med">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27253" y="2474568"/>
            <a:ext cx="7563410" cy="39319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Espace réservé du numéro de diapositive 2"/>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Rectangle à coins arrondis 4"/>
          <p:cNvSpPr/>
          <p:nvPr/>
        </p:nvSpPr>
        <p:spPr>
          <a:xfrm>
            <a:off x="855216" y="867103"/>
            <a:ext cx="8418786" cy="140313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800" b="1" dirty="0">
                <a:solidFill>
                  <a:schemeClr val="tx1"/>
                </a:solidFill>
                <a:latin typeface="Algerian" panose="04020705040A02060702" pitchFamily="82" charset="0"/>
              </a:rPr>
              <a:t>RESULTATS ET DISCUSSIONS</a:t>
            </a:r>
            <a:endParaRPr lang="fr-FR" sz="4800" dirty="0"/>
          </a:p>
        </p:txBody>
      </p:sp>
    </p:spTree>
    <p:extLst>
      <p:ext uri="{BB962C8B-B14F-4D97-AF65-F5344CB8AC3E}">
        <p14:creationId xmlns:p14="http://schemas.microsoft.com/office/powerpoint/2010/main" val="3319745300"/>
      </p:ext>
    </p:extLst>
  </p:cSld>
  <p:clrMapOvr>
    <a:masterClrMapping/>
  </p:clrMapOvr>
  <p:transition spd="med">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2139213097"/>
              </p:ext>
            </p:extLst>
          </p:nvPr>
        </p:nvGraphicFramePr>
        <p:xfrm>
          <a:off x="969634" y="1828801"/>
          <a:ext cx="8071127" cy="4439265"/>
        </p:xfrm>
        <a:graphic>
          <a:graphicData uri="http://schemas.openxmlformats.org/drawingml/2006/chart">
            <c:chart xmlns:c="http://schemas.openxmlformats.org/drawingml/2006/chart" xmlns:r="http://schemas.openxmlformats.org/officeDocument/2006/relationships" r:id="rId3"/>
          </a:graphicData>
        </a:graphic>
      </p:graphicFrame>
      <p:sp>
        <p:nvSpPr>
          <p:cNvPr id="2" name="Espace réservé du numéro de diapositive 1"/>
          <p:cNvSpPr>
            <a:spLocks noGrp="1"/>
          </p:cNvSpPr>
          <p:nvPr>
            <p:ph type="sldNum" sz="quarter" idx="12"/>
          </p:nvPr>
        </p:nvSpPr>
        <p:spPr/>
        <p:txBody>
          <a:bodyPr/>
          <a:lstStyle/>
          <a:p>
            <a:fld id="{519954A3-9DFD-4C44-94BA-B95130A3BA1C}" type="slidenum">
              <a:rPr lang="en-US" smtClean="0"/>
              <a:t>15</a:t>
            </a:fld>
            <a:endParaRPr lang="en-US" dirty="0"/>
          </a:p>
        </p:txBody>
      </p:sp>
      <p:sp>
        <p:nvSpPr>
          <p:cNvPr id="3" name="Rectangle 2"/>
          <p:cNvSpPr/>
          <p:nvPr/>
        </p:nvSpPr>
        <p:spPr>
          <a:xfrm>
            <a:off x="737420" y="501134"/>
            <a:ext cx="8303341" cy="523220"/>
          </a:xfrm>
          <a:prstGeom prst="rect">
            <a:avLst/>
          </a:prstGeom>
        </p:spPr>
        <p:txBody>
          <a:bodyPr wrap="square">
            <a:spAutoFit/>
          </a:bodyPr>
          <a:lstStyle/>
          <a:p>
            <a:pPr algn="ctr">
              <a:spcAft>
                <a:spcPts val="1000"/>
              </a:spcAft>
            </a:pPr>
            <a:r>
              <a:rPr lang="fr-FR" sz="2800" b="1" dirty="0">
                <a:latin typeface="Times New Roman" panose="02020603050405020304" pitchFamily="18" charset="0"/>
                <a:ea typeface="SimSun" panose="02010600030101010101" pitchFamily="2" charset="-122"/>
                <a:cs typeface="SimSun" panose="02010600030101010101" pitchFamily="2" charset="-122"/>
              </a:rPr>
              <a:t>Figure 4: </a:t>
            </a:r>
            <a:r>
              <a:rPr lang="fr-FR" sz="2800" dirty="0">
                <a:latin typeface="Times New Roman" panose="02020603050405020304" pitchFamily="18" charset="0"/>
                <a:ea typeface="SimSun" panose="02010600030101010101" pitchFamily="2" charset="-122"/>
                <a:cs typeface="SimSun" panose="02010600030101010101" pitchFamily="2" charset="-122"/>
              </a:rPr>
              <a:t>répartition des répondants en fonction du sexe</a:t>
            </a:r>
            <a:endParaRPr lang="fr-FR" sz="1600" i="1" dirty="0">
              <a:effectLst/>
              <a:latin typeface="Times New Roman" panose="02020603050405020304" pitchFamily="18" charset="0"/>
              <a:ea typeface="SimSun" panose="02010600030101010101" pitchFamily="2" charset="-122"/>
              <a:cs typeface="SimSun" panose="02010600030101010101" pitchFamily="2" charset="-122"/>
            </a:endParaRPr>
          </a:p>
        </p:txBody>
      </p:sp>
    </p:spTree>
    <p:extLst>
      <p:ext uri="{BB962C8B-B14F-4D97-AF65-F5344CB8AC3E}">
        <p14:creationId xmlns:p14="http://schemas.microsoft.com/office/powerpoint/2010/main" val="130660837"/>
      </p:ext>
    </p:extLst>
  </p:cSld>
  <p:clrMapOvr>
    <a:masterClrMapping/>
  </p:clrMapOvr>
  <mc:AlternateContent xmlns:mc="http://schemas.openxmlformats.org/markup-compatibility/2006" xmlns:p15="http://schemas.microsoft.com/office/powerpoint/2012/main">
    <mc:Choice Requires="p15">
      <p:transition spd="slow">
        <p15:prstTrans prst="curtains"/>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519111544"/>
              </p:ext>
            </p:extLst>
          </p:nvPr>
        </p:nvGraphicFramePr>
        <p:xfrm>
          <a:off x="334107" y="1406769"/>
          <a:ext cx="9355016" cy="5367681"/>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p:cNvSpPr>
            <a:spLocks noGrp="1"/>
          </p:cNvSpPr>
          <p:nvPr>
            <p:ph type="sldNum" sz="quarter" idx="12"/>
          </p:nvPr>
        </p:nvSpPr>
        <p:spPr/>
        <p:txBody>
          <a:bodyPr/>
          <a:lstStyle/>
          <a:p>
            <a:fld id="{519954A3-9DFD-4C44-94BA-B95130A3BA1C}" type="slidenum">
              <a:rPr lang="en-US" smtClean="0"/>
              <a:t>16</a:t>
            </a:fld>
            <a:endParaRPr lang="en-US" dirty="0"/>
          </a:p>
        </p:txBody>
      </p:sp>
      <p:sp>
        <p:nvSpPr>
          <p:cNvPr id="8" name="Rectangle 5"/>
          <p:cNvSpPr>
            <a:spLocks noChangeArrowheads="1"/>
          </p:cNvSpPr>
          <p:nvPr/>
        </p:nvSpPr>
        <p:spPr bwMode="auto">
          <a:xfrm>
            <a:off x="0" y="0"/>
            <a:ext cx="89080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0" name="Rectangle 6"/>
          <p:cNvSpPr>
            <a:spLocks noChangeArrowheads="1"/>
          </p:cNvSpPr>
          <p:nvPr/>
        </p:nvSpPr>
        <p:spPr bwMode="auto">
          <a:xfrm>
            <a:off x="973394" y="504923"/>
            <a:ext cx="830060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90925" algn="l"/>
              </a:tabLst>
              <a:defRPr>
                <a:solidFill>
                  <a:schemeClr val="tx1"/>
                </a:solidFill>
                <a:latin typeface="Arial" panose="020B0604020202020204" pitchFamily="34" charset="0"/>
              </a:defRPr>
            </a:lvl1pPr>
            <a:lvl2pPr eaLnBrk="0" fontAlgn="base" hangingPunct="0">
              <a:spcBef>
                <a:spcPct val="0"/>
              </a:spcBef>
              <a:spcAft>
                <a:spcPct val="0"/>
              </a:spcAft>
              <a:tabLst>
                <a:tab pos="3590925" algn="l"/>
              </a:tabLst>
              <a:defRPr>
                <a:solidFill>
                  <a:schemeClr val="tx1"/>
                </a:solidFill>
                <a:latin typeface="Arial" panose="020B0604020202020204" pitchFamily="34" charset="0"/>
              </a:defRPr>
            </a:lvl2pPr>
            <a:lvl3pPr eaLnBrk="0" fontAlgn="base" hangingPunct="0">
              <a:spcBef>
                <a:spcPct val="0"/>
              </a:spcBef>
              <a:spcAft>
                <a:spcPct val="0"/>
              </a:spcAft>
              <a:tabLst>
                <a:tab pos="3590925" algn="l"/>
              </a:tabLst>
              <a:defRPr>
                <a:solidFill>
                  <a:schemeClr val="tx1"/>
                </a:solidFill>
                <a:latin typeface="Arial" panose="020B0604020202020204" pitchFamily="34" charset="0"/>
              </a:defRPr>
            </a:lvl3pPr>
            <a:lvl4pPr eaLnBrk="0" fontAlgn="base" hangingPunct="0">
              <a:spcBef>
                <a:spcPct val="0"/>
              </a:spcBef>
              <a:spcAft>
                <a:spcPct val="0"/>
              </a:spcAft>
              <a:tabLst>
                <a:tab pos="3590925" algn="l"/>
              </a:tabLst>
              <a:defRPr>
                <a:solidFill>
                  <a:schemeClr val="tx1"/>
                </a:solidFill>
                <a:latin typeface="Arial" panose="020B0604020202020204" pitchFamily="34" charset="0"/>
              </a:defRPr>
            </a:lvl4pPr>
            <a:lvl5pPr eaLnBrk="0" fontAlgn="base" hangingPunct="0">
              <a:spcBef>
                <a:spcPct val="0"/>
              </a:spcBef>
              <a:spcAft>
                <a:spcPct val="0"/>
              </a:spcAft>
              <a:tabLst>
                <a:tab pos="3590925" algn="l"/>
              </a:tabLst>
              <a:defRPr>
                <a:solidFill>
                  <a:schemeClr val="tx1"/>
                </a:solidFill>
                <a:latin typeface="Arial" panose="020B0604020202020204" pitchFamily="34" charset="0"/>
              </a:defRPr>
            </a:lvl5pPr>
            <a:lvl6pPr eaLnBrk="0" fontAlgn="base" hangingPunct="0">
              <a:spcBef>
                <a:spcPct val="0"/>
              </a:spcBef>
              <a:spcAft>
                <a:spcPct val="0"/>
              </a:spcAft>
              <a:tabLst>
                <a:tab pos="3590925" algn="l"/>
              </a:tabLst>
              <a:defRPr>
                <a:solidFill>
                  <a:schemeClr val="tx1"/>
                </a:solidFill>
                <a:latin typeface="Arial" panose="020B0604020202020204" pitchFamily="34" charset="0"/>
              </a:defRPr>
            </a:lvl6pPr>
            <a:lvl7pPr eaLnBrk="0" fontAlgn="base" hangingPunct="0">
              <a:spcBef>
                <a:spcPct val="0"/>
              </a:spcBef>
              <a:spcAft>
                <a:spcPct val="0"/>
              </a:spcAft>
              <a:tabLst>
                <a:tab pos="3590925" algn="l"/>
              </a:tabLst>
              <a:defRPr>
                <a:solidFill>
                  <a:schemeClr val="tx1"/>
                </a:solidFill>
                <a:latin typeface="Arial" panose="020B0604020202020204" pitchFamily="34" charset="0"/>
              </a:defRPr>
            </a:lvl7pPr>
            <a:lvl8pPr eaLnBrk="0" fontAlgn="base" hangingPunct="0">
              <a:spcBef>
                <a:spcPct val="0"/>
              </a:spcBef>
              <a:spcAft>
                <a:spcPct val="0"/>
              </a:spcAft>
              <a:tabLst>
                <a:tab pos="3590925" algn="l"/>
              </a:tabLst>
              <a:defRPr>
                <a:solidFill>
                  <a:schemeClr val="tx1"/>
                </a:solidFill>
                <a:latin typeface="Arial" panose="020B0604020202020204" pitchFamily="34" charset="0"/>
              </a:defRPr>
            </a:lvl8pPr>
            <a:lvl9pPr eaLnBrk="0" fontAlgn="base" hangingPunct="0">
              <a:spcBef>
                <a:spcPct val="0"/>
              </a:spcBef>
              <a:spcAft>
                <a:spcPct val="0"/>
              </a:spcAft>
              <a:tabLst>
                <a:tab pos="359092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3590925" algn="l"/>
              </a:tabLst>
            </a:pPr>
            <a:r>
              <a:rPr kumimoji="0" lang="fr-FR" sz="2800" b="1" i="0" u="none" strike="noStrike" cap="none" normalizeH="0" baseline="0" dirty="0" smtClean="0">
                <a:ln>
                  <a:noFill/>
                </a:ln>
                <a:effectLst/>
                <a:latin typeface="Times New Roman" panose="02020603050405020304" pitchFamily="18" charset="0"/>
                <a:ea typeface="SimSun" panose="02010600030101010101" pitchFamily="2" charset="-122"/>
                <a:cs typeface="Times New Roman" panose="02020603050405020304" pitchFamily="18" charset="0"/>
              </a:rPr>
              <a:t>Figure 5: </a:t>
            </a:r>
            <a:r>
              <a:rPr kumimoji="0" lang="fr-FR" sz="2800" b="0" i="0" u="none" strike="noStrike" cap="none" normalizeH="0" baseline="0" dirty="0" smtClean="0">
                <a:ln>
                  <a:noFill/>
                </a:ln>
                <a:effectLst/>
                <a:latin typeface="Times New Roman" panose="02020603050405020304" pitchFamily="18" charset="0"/>
                <a:ea typeface="SimSun" panose="02010600030101010101" pitchFamily="2" charset="-122"/>
                <a:cs typeface="Times New Roman" panose="02020603050405020304" pitchFamily="18" charset="0"/>
              </a:rPr>
              <a:t>répartition des répondants  en fonction de la tranche d’âge</a:t>
            </a:r>
            <a:endParaRPr kumimoji="0" lang="fr-FR" sz="4000" b="0" i="0" u="none" strike="noStrike" cap="none" normalizeH="0" baseline="0" dirty="0" smtClean="0">
              <a:ln>
                <a:noFill/>
              </a:ln>
              <a:effectLst/>
            </a:endParaRPr>
          </a:p>
        </p:txBody>
      </p:sp>
    </p:spTree>
    <p:extLst>
      <p:ext uri="{BB962C8B-B14F-4D97-AF65-F5344CB8AC3E}">
        <p14:creationId xmlns:p14="http://schemas.microsoft.com/office/powerpoint/2010/main" val="189930010"/>
      </p:ext>
    </p:extLst>
  </p:cSld>
  <p:clrMapOvr>
    <a:masterClrMapping/>
  </p:clrMapOvr>
  <mc:AlternateContent xmlns:mc="http://schemas.openxmlformats.org/markup-compatibility/2006" xmlns:p14="http://schemas.microsoft.com/office/powerpoint/2010/main">
    <mc:Choice Requires="p14">
      <p:transition spd="slow">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2616000723"/>
              </p:ext>
            </p:extLst>
          </p:nvPr>
        </p:nvGraphicFramePr>
        <p:xfrm>
          <a:off x="381275" y="2876037"/>
          <a:ext cx="9131436" cy="3530450"/>
        </p:xfrm>
        <a:graphic>
          <a:graphicData uri="http://schemas.openxmlformats.org/drawingml/2006/table">
            <a:tbl>
              <a:tblPr firstRow="1" firstCol="1" bandRow="1"/>
              <a:tblGrid>
                <a:gridCol w="3043812"/>
                <a:gridCol w="3043812"/>
                <a:gridCol w="3043812"/>
              </a:tblGrid>
              <a:tr h="576073">
                <a:tc>
                  <a:txBody>
                    <a:bodyPr/>
                    <a:lstStyle/>
                    <a:p>
                      <a:pPr algn="just">
                        <a:lnSpc>
                          <a:spcPct val="107000"/>
                        </a:lnSpc>
                        <a:spcAft>
                          <a:spcPts val="0"/>
                        </a:spcAft>
                      </a:pPr>
                      <a:r>
                        <a:rPr lang="fr-FR" sz="2400" b="1" cap="all" dirty="0">
                          <a:effectLst/>
                          <a:latin typeface="Times New Roman" panose="02020603050405020304" pitchFamily="18" charset="0"/>
                          <a:ea typeface="Times New Roman" panose="02020603050405020304" pitchFamily="18" charset="0"/>
                          <a:cs typeface="Times New Roman" panose="02020603050405020304" pitchFamily="18" charset="0"/>
                        </a:rPr>
                        <a:t>Organes</a:t>
                      </a:r>
                      <a:endParaRPr lang="fr-FR" sz="2800" b="1"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just">
                        <a:lnSpc>
                          <a:spcPct val="107000"/>
                        </a:lnSpc>
                        <a:spcAft>
                          <a:spcPts val="0"/>
                        </a:spcAft>
                      </a:pPr>
                      <a:r>
                        <a:rPr lang="fr-FR" sz="2400" b="1" cap="all" dirty="0">
                          <a:effectLst/>
                          <a:latin typeface="Times New Roman" panose="02020603050405020304" pitchFamily="18" charset="0"/>
                          <a:ea typeface="Times New Roman" panose="02020603050405020304" pitchFamily="18" charset="0"/>
                          <a:cs typeface="Times New Roman" panose="02020603050405020304" pitchFamily="18" charset="0"/>
                        </a:rPr>
                        <a:t>Effectifs</a:t>
                      </a:r>
                      <a:endParaRPr lang="fr-FR" sz="2800" b="1"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just">
                        <a:lnSpc>
                          <a:spcPct val="107000"/>
                        </a:lnSpc>
                        <a:spcAft>
                          <a:spcPts val="0"/>
                        </a:spcAft>
                      </a:pPr>
                      <a:r>
                        <a:rPr lang="fr-FR" sz="2400" b="1" cap="all" dirty="0">
                          <a:effectLst/>
                          <a:latin typeface="Times New Roman" panose="02020603050405020304" pitchFamily="18" charset="0"/>
                          <a:ea typeface="Times New Roman" panose="02020603050405020304" pitchFamily="18" charset="0"/>
                          <a:cs typeface="Times New Roman" panose="02020603050405020304" pitchFamily="18" charset="0"/>
                        </a:rPr>
                        <a:t>Pourcentage </a:t>
                      </a:r>
                      <a:endParaRPr lang="fr-FR" sz="2800" b="1"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tr>
              <a:tr h="613079">
                <a:tc>
                  <a:txBody>
                    <a:bodyPr/>
                    <a:lstStyle/>
                    <a:p>
                      <a:pPr algn="just">
                        <a:lnSpc>
                          <a:spcPct val="107000"/>
                        </a:lnSpc>
                        <a:spcAft>
                          <a:spcPts val="0"/>
                        </a:spcAft>
                      </a:pPr>
                      <a:r>
                        <a:rPr lang="fr-FR" sz="2400" b="0"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t>Foie</a:t>
                      </a:r>
                      <a:endParaRPr lang="fr-FR" sz="2800" b="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F2F2F2"/>
                    </a:solidFill>
                  </a:tcPr>
                </a:tc>
                <a:tc>
                  <a:txBody>
                    <a:bodyPr/>
                    <a:lstStyle/>
                    <a:p>
                      <a:pPr algn="just">
                        <a:lnSpc>
                          <a:spcPct val="107000"/>
                        </a:lnSpc>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fr-FR" sz="280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solidFill>
                      <a:srgbClr val="F2F2F2"/>
                    </a:solidFill>
                  </a:tcPr>
                </a:tc>
                <a:tc>
                  <a:txBody>
                    <a:bodyPr/>
                    <a:lstStyle/>
                    <a:p>
                      <a:pPr algn="just">
                        <a:lnSpc>
                          <a:spcPct val="107000"/>
                        </a:lnSpc>
                        <a:spcAft>
                          <a:spcPts val="0"/>
                        </a:spcAft>
                      </a:pPr>
                      <a:r>
                        <a:rPr lang="fr-FR" sz="2400">
                          <a:effectLst/>
                          <a:latin typeface="Times New Roman" panose="02020603050405020304" pitchFamily="18" charset="0"/>
                          <a:ea typeface="Times New Roman" panose="02020603050405020304" pitchFamily="18" charset="0"/>
                          <a:cs typeface="Times New Roman" panose="02020603050405020304" pitchFamily="18" charset="0"/>
                        </a:rPr>
                        <a:t>7,50%</a:t>
                      </a:r>
                      <a:endParaRPr lang="fr-FR" sz="280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solidFill>
                      <a:srgbClr val="F2F2F2"/>
                    </a:solidFill>
                  </a:tcPr>
                </a:tc>
              </a:tr>
              <a:tr h="576073">
                <a:tc>
                  <a:txBody>
                    <a:bodyPr/>
                    <a:lstStyle/>
                    <a:p>
                      <a:pPr algn="just">
                        <a:lnSpc>
                          <a:spcPct val="107000"/>
                        </a:lnSpc>
                        <a:spcAft>
                          <a:spcPts val="0"/>
                        </a:spcAft>
                      </a:pPr>
                      <a:r>
                        <a:rPr lang="fr-FR" sz="2400" b="0"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t>Estomac</a:t>
                      </a:r>
                      <a:endParaRPr lang="fr-FR" sz="2800" b="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algn="just">
                        <a:lnSpc>
                          <a:spcPct val="107000"/>
                        </a:lnSpc>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fr-FR" sz="280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tcPr>
                </a:tc>
                <a:tc>
                  <a:txBody>
                    <a:bodyPr/>
                    <a:lstStyle/>
                    <a:p>
                      <a:pPr algn="just">
                        <a:lnSpc>
                          <a:spcPct val="107000"/>
                        </a:lnSpc>
                        <a:spcAft>
                          <a:spcPts val="0"/>
                        </a:spcAft>
                      </a:pPr>
                      <a:r>
                        <a:rPr lang="fr-FR" sz="24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fr-FR" sz="280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a:noFill/>
                    </a:lnB>
                  </a:tcPr>
                </a:tc>
              </a:tr>
              <a:tr h="613079">
                <a:tc>
                  <a:txBody>
                    <a:bodyPr/>
                    <a:lstStyle/>
                    <a:p>
                      <a:pPr algn="just">
                        <a:lnSpc>
                          <a:spcPct val="107000"/>
                        </a:lnSpc>
                        <a:spcAft>
                          <a:spcPts val="0"/>
                        </a:spcAft>
                      </a:pPr>
                      <a:r>
                        <a:rPr lang="fr-FR" sz="2400" b="0"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t>Rein</a:t>
                      </a:r>
                      <a:endParaRPr lang="fr-FR" sz="2800" b="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solidFill>
                      <a:srgbClr val="F2F2F2"/>
                    </a:solidFill>
                  </a:tcPr>
                </a:tc>
                <a:tc>
                  <a:txBody>
                    <a:bodyPr/>
                    <a:lstStyle/>
                    <a:p>
                      <a:pPr algn="just">
                        <a:lnSpc>
                          <a:spcPct val="107000"/>
                        </a:lnSpc>
                        <a:spcAft>
                          <a:spcPts val="0"/>
                        </a:spcAft>
                      </a:pPr>
                      <a:r>
                        <a:rPr lang="fr-FR"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62</a:t>
                      </a:r>
                      <a:endParaRPr lang="fr-FR" sz="2800" dirty="0">
                        <a:solidFill>
                          <a:srgbClr val="FF0000"/>
                        </a:solidFill>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solidFill>
                      <a:srgbClr val="F2F2F2"/>
                    </a:solidFill>
                  </a:tcPr>
                </a:tc>
                <a:tc>
                  <a:txBody>
                    <a:bodyPr/>
                    <a:lstStyle/>
                    <a:p>
                      <a:pPr algn="just">
                        <a:lnSpc>
                          <a:spcPct val="107000"/>
                        </a:lnSpc>
                        <a:spcAft>
                          <a:spcPts val="0"/>
                        </a:spcAft>
                      </a:pPr>
                      <a:r>
                        <a:rPr lang="fr-FR"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77,50%</a:t>
                      </a:r>
                      <a:endParaRPr lang="fr-FR" sz="2800" dirty="0">
                        <a:solidFill>
                          <a:srgbClr val="FF0000"/>
                        </a:solidFill>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a:noFill/>
                    </a:lnB>
                    <a:solidFill>
                      <a:srgbClr val="F2F2F2"/>
                    </a:solidFill>
                  </a:tcPr>
                </a:tc>
              </a:tr>
              <a:tr h="576073">
                <a:tc>
                  <a:txBody>
                    <a:bodyPr/>
                    <a:lstStyle/>
                    <a:p>
                      <a:pPr algn="just">
                        <a:lnSpc>
                          <a:spcPct val="107000"/>
                        </a:lnSpc>
                        <a:spcAft>
                          <a:spcPts val="0"/>
                        </a:spcAft>
                      </a:pPr>
                      <a:r>
                        <a:rPr lang="fr-FR" sz="2400" b="0"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t>Aucunes idées</a:t>
                      </a:r>
                      <a:endParaRPr lang="fr-FR" sz="2800" b="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algn="just">
                        <a:lnSpc>
                          <a:spcPct val="107000"/>
                        </a:lnSpc>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fr-FR" sz="280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tcPr>
                </a:tc>
                <a:tc>
                  <a:txBody>
                    <a:bodyPr/>
                    <a:lstStyle/>
                    <a:p>
                      <a:pPr algn="just">
                        <a:lnSpc>
                          <a:spcPct val="107000"/>
                        </a:lnSpc>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fr-FR" sz="280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a:noFill/>
                    </a:lnB>
                  </a:tcPr>
                </a:tc>
              </a:tr>
              <a:tr h="576073">
                <a:tc>
                  <a:txBody>
                    <a:bodyPr/>
                    <a:lstStyle/>
                    <a:p>
                      <a:pPr algn="just">
                        <a:lnSpc>
                          <a:spcPct val="107000"/>
                        </a:lnSpc>
                        <a:spcAft>
                          <a:spcPts val="0"/>
                        </a:spcAft>
                      </a:pPr>
                      <a:r>
                        <a:rPr lang="fr-FR" sz="2400" b="0" cap="none" dirty="0" smtClean="0">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2800" b="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solidFill>
                      <a:srgbClr val="F2F2F2"/>
                    </a:solidFill>
                  </a:tcPr>
                </a:tc>
                <a:tc>
                  <a:txBody>
                    <a:bodyPr/>
                    <a:lstStyle/>
                    <a:p>
                      <a:pPr algn="just">
                        <a:lnSpc>
                          <a:spcPct val="107000"/>
                        </a:lnSpc>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80</a:t>
                      </a:r>
                      <a:endParaRPr lang="fr-FR" sz="280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solidFill>
                      <a:srgbClr val="F2F2F2"/>
                    </a:solidFill>
                  </a:tcPr>
                </a:tc>
                <a:tc>
                  <a:txBody>
                    <a:bodyPr/>
                    <a:lstStyle/>
                    <a:p>
                      <a:pPr algn="just">
                        <a:lnSpc>
                          <a:spcPct val="107000"/>
                        </a:lnSpc>
                        <a:spcAft>
                          <a:spcPts val="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fr-FR" sz="2800" dirty="0">
                        <a:effectLst/>
                        <a:latin typeface="Times New Roman" panose="02020603050405020304" pitchFamily="18" charset="0"/>
                        <a:ea typeface="SimSun" panose="02010600030101010101" pitchFamily="2" charset="-122"/>
                        <a:cs typeface="SimSun" panose="02010600030101010101" pitchFamily="2" charset="-122"/>
                      </a:endParaRPr>
                    </a:p>
                  </a:txBody>
                  <a:tcPr marL="68580" marR="68580" marT="0" marB="0">
                    <a:lnL>
                      <a:noFill/>
                    </a:lnL>
                    <a:lnR>
                      <a:noFill/>
                    </a:lnR>
                    <a:lnT>
                      <a:noFill/>
                    </a:lnT>
                    <a:lnB>
                      <a:noFill/>
                    </a:lnB>
                    <a:solidFill>
                      <a:srgbClr val="F2F2F2"/>
                    </a:solidFill>
                  </a:tcPr>
                </a:tc>
              </a:tr>
            </a:tbl>
          </a:graphicData>
        </a:graphic>
      </p:graphicFrame>
      <p:sp>
        <p:nvSpPr>
          <p:cNvPr id="4" name="Espace réservé du numéro de diapositive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9" name="Rectangle 8"/>
          <p:cNvSpPr/>
          <p:nvPr/>
        </p:nvSpPr>
        <p:spPr>
          <a:xfrm>
            <a:off x="634181" y="442141"/>
            <a:ext cx="8639821" cy="1384995"/>
          </a:xfrm>
          <a:prstGeom prst="rect">
            <a:avLst/>
          </a:prstGeom>
        </p:spPr>
        <p:txBody>
          <a:bodyPr wrap="square">
            <a:spAutoFit/>
          </a:bodyPr>
          <a:lstStyle/>
          <a:p>
            <a:pPr lvl="0" algn="ctr" defTabSz="914400" eaLnBrk="0" fontAlgn="base" hangingPunct="0">
              <a:lnSpc>
                <a:spcPct val="150000"/>
              </a:lnSpc>
              <a:spcBef>
                <a:spcPct val="0"/>
              </a:spcBef>
              <a:spcAft>
                <a:spcPct val="0"/>
              </a:spcAft>
            </a:pPr>
            <a:r>
              <a:rPr lang="fr-FR" sz="2800" b="1" dirty="0">
                <a:latin typeface="Times New Roman" panose="02020603050405020304" pitchFamily="18" charset="0"/>
                <a:ea typeface="SimSun" panose="02010600030101010101" pitchFamily="2" charset="-122"/>
                <a:cs typeface="Times New Roman" panose="02020603050405020304" pitchFamily="18" charset="0"/>
              </a:rPr>
              <a:t>Tableau 5 : </a:t>
            </a:r>
            <a:r>
              <a:rPr lang="fr-FR" sz="2800" dirty="0" smtClean="0">
                <a:latin typeface="Times New Roman" panose="02020603050405020304" pitchFamily="18" charset="0"/>
                <a:ea typeface="SimSun" panose="02010600030101010101" pitchFamily="2" charset="-122"/>
                <a:cs typeface="Times New Roman" panose="02020603050405020304" pitchFamily="18" charset="0"/>
              </a:rPr>
              <a:t>répartition des </a:t>
            </a: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répondants en fonction de leurs connaissance</a:t>
            </a:r>
            <a:r>
              <a:rPr lang="fr-FR" sz="2800" dirty="0" smtClean="0">
                <a:latin typeface="Times New Roman" panose="02020603050405020304" pitchFamily="18" charset="0"/>
                <a:ea typeface="SimSun" panose="02010600030101010101" pitchFamily="2" charset="-122"/>
                <a:cs typeface="Times New Roman" panose="02020603050405020304" pitchFamily="18" charset="0"/>
              </a:rPr>
              <a:t> </a:t>
            </a:r>
            <a:r>
              <a:rPr lang="fr-FR" sz="2800" dirty="0">
                <a:latin typeface="Times New Roman" panose="02020603050405020304" pitchFamily="18" charset="0"/>
                <a:ea typeface="SimSun" panose="02010600030101010101" pitchFamily="2" charset="-122"/>
                <a:cs typeface="Times New Roman" panose="02020603050405020304" pitchFamily="18" charset="0"/>
              </a:rPr>
              <a:t>sur l'organe atteint par la maladie</a:t>
            </a:r>
            <a:endParaRPr lang="fr-FR" sz="2400" dirty="0"/>
          </a:p>
        </p:txBody>
      </p:sp>
    </p:spTree>
    <p:extLst>
      <p:ext uri="{BB962C8B-B14F-4D97-AF65-F5344CB8AC3E}">
        <p14:creationId xmlns:p14="http://schemas.microsoft.com/office/powerpoint/2010/main" val="4294907115"/>
      </p:ext>
    </p:extLst>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574654138"/>
              </p:ext>
            </p:extLst>
          </p:nvPr>
        </p:nvGraphicFramePr>
        <p:xfrm>
          <a:off x="949569" y="1991032"/>
          <a:ext cx="8324433" cy="4415455"/>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p:cNvSpPr>
            <a:spLocks noGrp="1"/>
          </p:cNvSpPr>
          <p:nvPr>
            <p:ph type="sldNum" sz="quarter" idx="12"/>
          </p:nvPr>
        </p:nvSpPr>
        <p:spPr/>
        <p:txBody>
          <a:bodyPr/>
          <a:lstStyle/>
          <a:p>
            <a:fld id="{519954A3-9DFD-4C44-94BA-B95130A3BA1C}" type="slidenum">
              <a:rPr lang="en-US" smtClean="0"/>
              <a:t>18</a:t>
            </a:fld>
            <a:endParaRPr lang="en-US" dirty="0"/>
          </a:p>
        </p:txBody>
      </p:sp>
      <p:sp>
        <p:nvSpPr>
          <p:cNvPr id="2" name="Rectangle 1"/>
          <p:cNvSpPr/>
          <p:nvPr/>
        </p:nvSpPr>
        <p:spPr>
          <a:xfrm>
            <a:off x="442452" y="238884"/>
            <a:ext cx="9158748" cy="2031325"/>
          </a:xfrm>
          <a:prstGeom prst="rect">
            <a:avLst/>
          </a:prstGeom>
        </p:spPr>
        <p:txBody>
          <a:bodyPr wrap="square">
            <a:spAutoFit/>
          </a:bodyPr>
          <a:lstStyle/>
          <a:p>
            <a:pPr algn="ctr">
              <a:lnSpc>
                <a:spcPct val="150000"/>
              </a:lnSpc>
            </a:pPr>
            <a:r>
              <a:rPr lang="fr-FR" sz="2800" b="1" dirty="0" smtClean="0">
                <a:latin typeface="Times New Roman" panose="02020603050405020304" pitchFamily="18" charset="0"/>
                <a:cs typeface="Times New Roman" panose="02020603050405020304" pitchFamily="18" charset="0"/>
              </a:rPr>
              <a:t>Figure 9: </a:t>
            </a:r>
            <a:r>
              <a:rPr lang="fr-FR" sz="2800" dirty="0" smtClean="0">
                <a:latin typeface="Times New Roman" panose="02020603050405020304" pitchFamily="18" charset="0"/>
                <a:cs typeface="Times New Roman" panose="02020603050405020304" pitchFamily="18" charset="0"/>
              </a:rPr>
              <a:t>répartition des répondants en fonction de leurs connaissances sur les facteurs sociaux de l’insuffisance rénale</a:t>
            </a:r>
            <a:br>
              <a:rPr lang="fr-FR" sz="2800" dirty="0" smtClean="0">
                <a:latin typeface="Times New Roman" panose="02020603050405020304" pitchFamily="18" charset="0"/>
                <a:cs typeface="Times New Roman" panose="02020603050405020304" pitchFamily="18" charset="0"/>
              </a:rPr>
            </a:br>
            <a:endParaRPr lang="fr-FR" sz="2800" dirty="0"/>
          </a:p>
        </p:txBody>
      </p:sp>
    </p:spTree>
    <p:extLst>
      <p:ext uri="{BB962C8B-B14F-4D97-AF65-F5344CB8AC3E}">
        <p14:creationId xmlns:p14="http://schemas.microsoft.com/office/powerpoint/2010/main" val="2954684408"/>
      </p:ext>
    </p:extLst>
  </p:cSld>
  <p:clrMapOvr>
    <a:masterClrMapping/>
  </p:clrMapOvr>
  <mc:AlternateContent xmlns:mc="http://schemas.openxmlformats.org/markup-compatibility/2006" xmlns:p15="http://schemas.microsoft.com/office/powerpoint/2012/main">
    <mc:Choice Requires="p15">
      <p:transition spd="slow">
        <p15:prstTrans prst="fractur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1947013844"/>
              </p:ext>
            </p:extLst>
          </p:nvPr>
        </p:nvGraphicFramePr>
        <p:xfrm>
          <a:off x="560356" y="1467060"/>
          <a:ext cx="9234275" cy="5179924"/>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p:cNvSpPr>
            <a:spLocks noGrp="1"/>
          </p:cNvSpPr>
          <p:nvPr>
            <p:ph type="sldNum" sz="quarter" idx="12"/>
          </p:nvPr>
        </p:nvSpPr>
        <p:spPr/>
        <p:txBody>
          <a:bodyPr/>
          <a:lstStyle/>
          <a:p>
            <a:fld id="{519954A3-9DFD-4C44-94BA-B95130A3BA1C}" type="slidenum">
              <a:rPr lang="en-US" smtClean="0"/>
              <a:t>19</a:t>
            </a:fld>
            <a:endParaRPr lang="en-US" dirty="0"/>
          </a:p>
        </p:txBody>
      </p:sp>
      <p:sp>
        <p:nvSpPr>
          <p:cNvPr id="2" name="Rectangle 1"/>
          <p:cNvSpPr/>
          <p:nvPr/>
        </p:nvSpPr>
        <p:spPr>
          <a:xfrm>
            <a:off x="368710" y="633871"/>
            <a:ext cx="9527458" cy="954107"/>
          </a:xfrm>
          <a:prstGeom prst="rect">
            <a:avLst/>
          </a:prstGeom>
        </p:spPr>
        <p:txBody>
          <a:bodyPr wrap="square">
            <a:spAutoFit/>
          </a:bodyPr>
          <a:lstStyle/>
          <a:p>
            <a:pPr algn="ctr"/>
            <a:r>
              <a:rPr lang="fr-FR" sz="2800" b="1" dirty="0" smtClean="0">
                <a:latin typeface="Times New Roman" panose="02020603050405020304" pitchFamily="18" charset="0"/>
                <a:cs typeface="Times New Roman" panose="02020603050405020304" pitchFamily="18" charset="0"/>
              </a:rPr>
              <a:t>Figure 10</a:t>
            </a:r>
            <a:r>
              <a:rPr lang="fr-FR" sz="2800" dirty="0" smtClean="0">
                <a:latin typeface="Times New Roman" panose="02020603050405020304" pitchFamily="18" charset="0"/>
                <a:cs typeface="Times New Roman" panose="02020603050405020304" pitchFamily="18" charset="0"/>
              </a:rPr>
              <a:t>: répartition </a:t>
            </a:r>
            <a:r>
              <a:rPr lang="fr-FR" sz="2800" dirty="0">
                <a:latin typeface="Times New Roman" panose="02020603050405020304" pitchFamily="18" charset="0"/>
                <a:cs typeface="Times New Roman" panose="02020603050405020304" pitchFamily="18" charset="0"/>
              </a:rPr>
              <a:t>des répondants en fonction de leurs c</a:t>
            </a:r>
            <a:r>
              <a:rPr lang="fr-FR" sz="2800" dirty="0" smtClean="0">
                <a:latin typeface="Times New Roman" panose="02020603050405020304" pitchFamily="18" charset="0"/>
                <a:cs typeface="Times New Roman" panose="02020603050405020304" pitchFamily="18" charset="0"/>
              </a:rPr>
              <a:t>onnaissances </a:t>
            </a:r>
            <a:r>
              <a:rPr lang="fr-FR" sz="2800" dirty="0">
                <a:latin typeface="Times New Roman" panose="02020603050405020304" pitchFamily="18" charset="0"/>
                <a:cs typeface="Times New Roman" panose="02020603050405020304" pitchFamily="18" charset="0"/>
              </a:rPr>
              <a:t>sur les autres facteurs de risque</a:t>
            </a:r>
            <a:endParaRPr lang="fr-FR" sz="2800" dirty="0"/>
          </a:p>
        </p:txBody>
      </p:sp>
    </p:spTree>
    <p:extLst>
      <p:ext uri="{BB962C8B-B14F-4D97-AF65-F5344CB8AC3E}">
        <p14:creationId xmlns:p14="http://schemas.microsoft.com/office/powerpoint/2010/main" val="2589194112"/>
      </p:ext>
    </p:extLst>
  </p:cSld>
  <p:clrMapOvr>
    <a:masterClrMapping/>
  </p:clrMapOvr>
  <p:transition spd="med">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contenu 13"/>
          <p:cNvSpPr>
            <a:spLocks noGrp="1"/>
          </p:cNvSpPr>
          <p:nvPr>
            <p:ph idx="1"/>
          </p:nvPr>
        </p:nvSpPr>
        <p:spPr>
          <a:xfrm>
            <a:off x="3071136" y="1461261"/>
            <a:ext cx="8915400" cy="4497443"/>
          </a:xfrm>
        </p:spPr>
        <p:txBody>
          <a:bodyPr>
            <a:normAutofit/>
          </a:bodyPr>
          <a:lstStyle/>
          <a:p>
            <a:pPr marL="2286000" lvl="5" indent="0" algn="just">
              <a:lnSpc>
                <a:spcPct val="150000"/>
              </a:lnSpc>
              <a:buNone/>
            </a:pPr>
            <a:r>
              <a:rPr lang="fr-FR" dirty="0" smtClean="0"/>
              <a:t>               </a:t>
            </a:r>
            <a:r>
              <a:rPr lang="fr-FR" sz="2800" dirty="0" smtClean="0">
                <a:latin typeface="Arial Black" panose="020B0A04020102020204" pitchFamily="34" charset="0"/>
              </a:rPr>
              <a:t>Introduction </a:t>
            </a:r>
          </a:p>
          <a:p>
            <a:pPr marL="2286000" lvl="5" indent="0" algn="just">
              <a:lnSpc>
                <a:spcPct val="150000"/>
              </a:lnSpc>
              <a:buNone/>
            </a:pPr>
            <a:r>
              <a:rPr lang="fr-FR" sz="2800" dirty="0" smtClean="0">
                <a:latin typeface="Arial Black" panose="020B0A04020102020204" pitchFamily="34" charset="0"/>
              </a:rPr>
              <a:t>      Matériel </a:t>
            </a:r>
            <a:r>
              <a:rPr lang="fr-FR" sz="2800" dirty="0">
                <a:latin typeface="Arial Black" panose="020B0A04020102020204" pitchFamily="34" charset="0"/>
              </a:rPr>
              <a:t>et méthode</a:t>
            </a:r>
          </a:p>
          <a:p>
            <a:pPr marL="2743200" lvl="6" indent="0" algn="just">
              <a:lnSpc>
                <a:spcPct val="150000"/>
              </a:lnSpc>
              <a:buNone/>
            </a:pPr>
            <a:r>
              <a:rPr lang="fr-FR" sz="2800" dirty="0" smtClean="0">
                <a:latin typeface="Arial Black" panose="020B0A04020102020204" pitchFamily="34" charset="0"/>
              </a:rPr>
              <a:t>  Résultats </a:t>
            </a:r>
            <a:r>
              <a:rPr lang="fr-FR" sz="2800" dirty="0">
                <a:latin typeface="Arial Black" panose="020B0A04020102020204" pitchFamily="34" charset="0"/>
              </a:rPr>
              <a:t>et discussion</a:t>
            </a:r>
          </a:p>
          <a:p>
            <a:pPr marL="2743200" lvl="6" indent="0" algn="just">
              <a:lnSpc>
                <a:spcPct val="150000"/>
              </a:lnSpc>
              <a:buNone/>
            </a:pPr>
            <a:r>
              <a:rPr lang="fr-FR" sz="2800" dirty="0">
                <a:latin typeface="Arial Black" panose="020B0A04020102020204" pitchFamily="34" charset="0"/>
              </a:rPr>
              <a:t> </a:t>
            </a:r>
            <a:r>
              <a:rPr lang="fr-FR" sz="2800" dirty="0" smtClean="0">
                <a:latin typeface="Arial Black" panose="020B0A04020102020204" pitchFamily="34" charset="0"/>
              </a:rPr>
              <a:t> Conclusion </a:t>
            </a:r>
            <a:r>
              <a:rPr lang="fr-FR" sz="2800" dirty="0">
                <a:latin typeface="Arial Black" panose="020B0A04020102020204" pitchFamily="34" charset="0"/>
              </a:rPr>
              <a:t>&amp; Suggestions</a:t>
            </a:r>
          </a:p>
          <a:p>
            <a:pPr marL="2286000" lvl="5" indent="0" algn="just">
              <a:lnSpc>
                <a:spcPct val="150000"/>
              </a:lnSpc>
              <a:buNone/>
            </a:pPr>
            <a:endParaRPr lang="fr-FR" sz="2800" dirty="0">
              <a:latin typeface="Arial Black" panose="020B0A04020102020204" pitchFamily="34"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13" name="Imag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399" y="-1"/>
            <a:ext cx="4227723" cy="5064370"/>
          </a:xfrm>
          <a:prstGeom prst="ellipse">
            <a:avLst/>
          </a:prstGeom>
          <a:ln>
            <a:noFill/>
          </a:ln>
          <a:effectLst>
            <a:softEdge rad="112500"/>
          </a:effectLst>
        </p:spPr>
      </p:pic>
      <p:sp>
        <p:nvSpPr>
          <p:cNvPr id="15" name="Flèche droite 14"/>
          <p:cNvSpPr/>
          <p:nvPr/>
        </p:nvSpPr>
        <p:spPr>
          <a:xfrm>
            <a:off x="4840278" y="1693308"/>
            <a:ext cx="931652" cy="38408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6" name="Flèche droite 15"/>
          <p:cNvSpPr/>
          <p:nvPr/>
        </p:nvSpPr>
        <p:spPr>
          <a:xfrm>
            <a:off x="4840278" y="2454558"/>
            <a:ext cx="931652" cy="3840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droite 16"/>
          <p:cNvSpPr/>
          <p:nvPr/>
        </p:nvSpPr>
        <p:spPr>
          <a:xfrm>
            <a:off x="4840278" y="3252856"/>
            <a:ext cx="931652" cy="384083"/>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18" name="Flèche droite 17"/>
          <p:cNvSpPr/>
          <p:nvPr/>
        </p:nvSpPr>
        <p:spPr>
          <a:xfrm>
            <a:off x="4840278" y="3993446"/>
            <a:ext cx="931652" cy="384083"/>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66686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anim calcmode="lin" valueType="num">
                                      <p:cBhvr additive="base">
                                        <p:cTn id="11"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anim calcmode="lin" valueType="num">
                                      <p:cBhvr additive="base">
                                        <p:cTn id="15"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anim calcmode="lin" valueType="num">
                                      <p:cBhvr additive="base">
                                        <p:cTn id="19"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607864249"/>
              </p:ext>
            </p:extLst>
          </p:nvPr>
        </p:nvGraphicFramePr>
        <p:xfrm>
          <a:off x="442452" y="1354015"/>
          <a:ext cx="9026013" cy="5052472"/>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p:cNvSpPr>
            <a:spLocks noGrp="1"/>
          </p:cNvSpPr>
          <p:nvPr>
            <p:ph type="sldNum" sz="quarter" idx="12"/>
          </p:nvPr>
        </p:nvSpPr>
        <p:spPr/>
        <p:txBody>
          <a:bodyPr/>
          <a:lstStyle/>
          <a:p>
            <a:fld id="{519954A3-9DFD-4C44-94BA-B95130A3BA1C}" type="slidenum">
              <a:rPr lang="en-US" smtClean="0"/>
              <a:t>20</a:t>
            </a:fld>
            <a:endParaRPr lang="en-US" dirty="0"/>
          </a:p>
        </p:txBody>
      </p:sp>
      <p:sp>
        <p:nvSpPr>
          <p:cNvPr id="6" name="Rectangle 5"/>
          <p:cNvSpPr/>
          <p:nvPr/>
        </p:nvSpPr>
        <p:spPr>
          <a:xfrm>
            <a:off x="530942" y="412644"/>
            <a:ext cx="8967019" cy="954107"/>
          </a:xfrm>
          <a:prstGeom prst="rect">
            <a:avLst/>
          </a:prstGeom>
        </p:spPr>
        <p:txBody>
          <a:bodyPr wrap="square">
            <a:spAutoFit/>
          </a:bodyPr>
          <a:lstStyle/>
          <a:p>
            <a:pPr algn="ctr"/>
            <a:r>
              <a:rPr lang="fr-FR" sz="2800" b="1" dirty="0" smtClean="0">
                <a:latin typeface="Times New Roman" panose="02020603050405020304" pitchFamily="18" charset="0"/>
                <a:cs typeface="Times New Roman" panose="02020603050405020304" pitchFamily="18" charset="0"/>
              </a:rPr>
              <a:t>Figure 11 </a:t>
            </a:r>
            <a:r>
              <a:rPr lang="fr-FR" sz="2800" dirty="0" smtClean="0">
                <a:latin typeface="Times New Roman" panose="02020603050405020304" pitchFamily="18" charset="0"/>
                <a:cs typeface="Times New Roman" panose="02020603050405020304" pitchFamily="18" charset="0"/>
              </a:rPr>
              <a:t>:répartition </a:t>
            </a:r>
            <a:r>
              <a:rPr lang="fr-FR" sz="2800" dirty="0">
                <a:latin typeface="Times New Roman" panose="02020603050405020304" pitchFamily="18" charset="0"/>
                <a:cs typeface="Times New Roman" panose="02020603050405020304" pitchFamily="18" charset="0"/>
              </a:rPr>
              <a:t>des répondants en fonction de leurs </a:t>
            </a:r>
            <a:r>
              <a:rPr lang="fr-FR" sz="2800" dirty="0" smtClean="0">
                <a:latin typeface="Times New Roman" panose="02020603050405020304" pitchFamily="18" charset="0"/>
                <a:cs typeface="Times New Roman" panose="02020603050405020304" pitchFamily="18" charset="0"/>
              </a:rPr>
              <a:t>connaissances </a:t>
            </a:r>
            <a:r>
              <a:rPr lang="fr-FR" sz="2800" dirty="0">
                <a:latin typeface="Times New Roman" panose="02020603050405020304" pitchFamily="18" charset="0"/>
                <a:cs typeface="Times New Roman" panose="02020603050405020304" pitchFamily="18" charset="0"/>
              </a:rPr>
              <a:t>sur les signes cliniques de l’insuffisance </a:t>
            </a:r>
            <a:r>
              <a:rPr lang="fr-FR" sz="2800" dirty="0" smtClean="0">
                <a:latin typeface="Times New Roman" panose="02020603050405020304" pitchFamily="18" charset="0"/>
                <a:cs typeface="Times New Roman" panose="02020603050405020304" pitchFamily="18" charset="0"/>
              </a:rPr>
              <a:t>rénale</a:t>
            </a:r>
            <a:endParaRPr lang="fr-FR" sz="2800" dirty="0"/>
          </a:p>
        </p:txBody>
      </p:sp>
    </p:spTree>
    <p:extLst>
      <p:ext uri="{BB962C8B-B14F-4D97-AF65-F5344CB8AC3E}">
        <p14:creationId xmlns:p14="http://schemas.microsoft.com/office/powerpoint/2010/main" val="3724253440"/>
      </p:ext>
    </p:extLst>
  </p:cSld>
  <p:clrMapOvr>
    <a:masterClrMapping/>
  </p:clrMapOvr>
  <p:transition spd="med">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3844871249"/>
              </p:ext>
            </p:extLst>
          </p:nvPr>
        </p:nvGraphicFramePr>
        <p:xfrm>
          <a:off x="422032" y="1330325"/>
          <a:ext cx="9734340" cy="5527675"/>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p:cNvSpPr>
            <a:spLocks noGrp="1"/>
          </p:cNvSpPr>
          <p:nvPr>
            <p:ph type="sldNum" sz="quarter" idx="12"/>
          </p:nvPr>
        </p:nvSpPr>
        <p:spPr/>
        <p:txBody>
          <a:bodyPr/>
          <a:lstStyle/>
          <a:p>
            <a:fld id="{519954A3-9DFD-4C44-94BA-B95130A3BA1C}" type="slidenum">
              <a:rPr lang="en-US" smtClean="0"/>
              <a:t>21</a:t>
            </a:fld>
            <a:endParaRPr lang="en-US" dirty="0"/>
          </a:p>
        </p:txBody>
      </p:sp>
      <p:sp>
        <p:nvSpPr>
          <p:cNvPr id="2" name="Rectangle 1"/>
          <p:cNvSpPr/>
          <p:nvPr/>
        </p:nvSpPr>
        <p:spPr>
          <a:xfrm>
            <a:off x="353961" y="312625"/>
            <a:ext cx="9144000" cy="1107996"/>
          </a:xfrm>
          <a:prstGeom prst="rect">
            <a:avLst/>
          </a:prstGeom>
        </p:spPr>
        <p:txBody>
          <a:bodyPr wrap="square">
            <a:spAutoFit/>
          </a:bodyPr>
          <a:lstStyle/>
          <a:p>
            <a:pPr algn="ctr"/>
            <a:r>
              <a:rPr lang="fr-FR" sz="2400" b="1" dirty="0" smtClean="0">
                <a:latin typeface="Times New Roman" panose="02020603050405020304" pitchFamily="18" charset="0"/>
                <a:cs typeface="Times New Roman" panose="02020603050405020304" pitchFamily="18" charset="0"/>
              </a:rPr>
              <a:t>Figure12 </a:t>
            </a:r>
            <a:r>
              <a:rPr lang="fr-FR" sz="2400" dirty="0" smtClean="0">
                <a:latin typeface="Times New Roman" panose="02020603050405020304" pitchFamily="18" charset="0"/>
                <a:cs typeface="Times New Roman" panose="02020603050405020304" pitchFamily="18" charset="0"/>
              </a:rPr>
              <a:t>: Répartition </a:t>
            </a:r>
            <a:r>
              <a:rPr lang="fr-FR" sz="2400" dirty="0">
                <a:latin typeface="Times New Roman" panose="02020603050405020304" pitchFamily="18" charset="0"/>
                <a:cs typeface="Times New Roman" panose="02020603050405020304" pitchFamily="18" charset="0"/>
              </a:rPr>
              <a:t>des répondants en fonction de leurs connaissances sur les moyens </a:t>
            </a:r>
            <a:r>
              <a:rPr lang="fr-FR" sz="2000" dirty="0">
                <a:latin typeface="Times New Roman" panose="02020603050405020304" pitchFamily="18" charset="0"/>
                <a:cs typeface="Times New Roman" panose="02020603050405020304" pitchFamily="18" charset="0"/>
              </a:rPr>
              <a:t>de</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prévention </a:t>
            </a:r>
            <a:r>
              <a:rPr lang="fr-FR" sz="2400" dirty="0">
                <a:latin typeface="Times New Roman" panose="02020603050405020304" pitchFamily="18" charset="0"/>
                <a:cs typeface="Times New Roman" panose="02020603050405020304" pitchFamily="18" charset="0"/>
              </a:rPr>
              <a:t>de l’insuffisance </a:t>
            </a:r>
            <a:r>
              <a:rPr lang="fr-FR" sz="2400" dirty="0" smtClean="0">
                <a:latin typeface="Times New Roman" panose="02020603050405020304" pitchFamily="18" charset="0"/>
                <a:cs typeface="Times New Roman" panose="02020603050405020304" pitchFamily="18" charset="0"/>
              </a:rPr>
              <a:t>rénale</a:t>
            </a:r>
            <a:r>
              <a:rPr lang="fr-FR" sz="1600" b="1" dirty="0">
                <a:latin typeface="Times New Roman" panose="02020603050405020304" pitchFamily="18" charset="0"/>
                <a:cs typeface="Times New Roman" panose="02020603050405020304" pitchFamily="18" charset="0"/>
              </a:rPr>
              <a:t/>
            </a:r>
            <a:br>
              <a:rPr lang="fr-FR" sz="1600" b="1" dirty="0">
                <a:latin typeface="Times New Roman" panose="02020603050405020304" pitchFamily="18" charset="0"/>
                <a:cs typeface="Times New Roman" panose="02020603050405020304" pitchFamily="18" charset="0"/>
              </a:rPr>
            </a:br>
            <a:endParaRPr lang="fr-FR" sz="1600" dirty="0"/>
          </a:p>
        </p:txBody>
      </p:sp>
    </p:spTree>
    <p:extLst>
      <p:ext uri="{BB962C8B-B14F-4D97-AF65-F5344CB8AC3E}">
        <p14:creationId xmlns:p14="http://schemas.microsoft.com/office/powerpoint/2010/main" val="3995636392"/>
      </p:ext>
    </p:extLst>
  </p:cSld>
  <p:clrMapOvr>
    <a:masterClrMapping/>
  </p:clrMapOvr>
  <p:transition spd="med">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431" y="1793631"/>
            <a:ext cx="9847383" cy="4888523"/>
          </a:xfrm>
        </p:spPr>
        <p:txBody>
          <a:bodyPr>
            <a:normAutofit/>
          </a:bodyPr>
          <a:lstStyle/>
          <a:p>
            <a:pPr algn="just">
              <a:lnSpc>
                <a:spcPct val="150000"/>
              </a:lnSpc>
            </a:pPr>
            <a:r>
              <a:rPr lang="fr-FR" sz="2400" dirty="0" smtClean="0">
                <a:solidFill>
                  <a:schemeClr val="tx1"/>
                </a:solidFill>
                <a:latin typeface="Times New Roman" panose="02020603050405020304" pitchFamily="18" charset="0"/>
                <a:cs typeface="Times New Roman" panose="02020603050405020304" pitchFamily="18" charset="0"/>
              </a:rPr>
              <a:t>Parvenu au terme de notre étude, il était question pour nous d’évaluer le besoin éducationnel des personnes âgées de 30 ans et plus sur les facteurs de risque de l’insuffisance rénale à l’HABB.</a:t>
            </a:r>
          </a:p>
          <a:p>
            <a:pPr algn="just">
              <a:lnSpc>
                <a:spcPct val="150000"/>
              </a:lnSpc>
            </a:pPr>
            <a:r>
              <a:rPr lang="fr-FR" sz="2400" dirty="0" smtClean="0">
                <a:solidFill>
                  <a:schemeClr val="tx1"/>
                </a:solidFill>
                <a:latin typeface="Times New Roman" panose="02020603050405020304" pitchFamily="18" charset="0"/>
                <a:cs typeface="Times New Roman" panose="02020603050405020304" pitchFamily="18" charset="0"/>
              </a:rPr>
              <a:t>Il en ressort que de nos  quatre hypothèses de recherche soumise que, trois ont été vérifiées soit 63% de la population qui n’avaient pas idées des facteurs de risques sociaux de l’IR,50 % sur les autres facteurs de risques et 55 % ignoraient les moyens préventives de la pathologie. Pour  améliorer cette situation nous soumettons quelques suggestions.</a:t>
            </a:r>
            <a:endParaRPr lang="fr-FR" sz="2400" dirty="0">
              <a:solidFill>
                <a:schemeClr val="tx1"/>
              </a:solidFill>
              <a:latin typeface="Times New Roman" panose="02020603050405020304" pitchFamily="18" charset="0"/>
              <a:cs typeface="Times New Roman" panose="02020603050405020304" pitchFamily="18"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Rectangle à coins arrondis 4"/>
          <p:cNvSpPr/>
          <p:nvPr/>
        </p:nvSpPr>
        <p:spPr>
          <a:xfrm>
            <a:off x="1327355" y="285375"/>
            <a:ext cx="6958548" cy="131652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400" b="1" dirty="0">
                <a:solidFill>
                  <a:srgbClr val="000000"/>
                </a:solidFill>
                <a:latin typeface="Algerian" panose="04020705040A02060702" pitchFamily="82" charset="0"/>
              </a:rPr>
              <a:t>Conclusion</a:t>
            </a:r>
            <a:endParaRPr lang="fr-FR" sz="5400" dirty="0"/>
          </a:p>
        </p:txBody>
      </p:sp>
    </p:spTree>
    <p:extLst>
      <p:ext uri="{BB962C8B-B14F-4D97-AF65-F5344CB8AC3E}">
        <p14:creationId xmlns:p14="http://schemas.microsoft.com/office/powerpoint/2010/main" val="1606031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crush"/>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123092" y="1637072"/>
            <a:ext cx="11711354" cy="5117689"/>
          </a:xfrm>
        </p:spPr>
        <p:txBody>
          <a:bodyPr>
            <a:normAutofit/>
          </a:bodyPr>
          <a:lstStyle/>
          <a:p>
            <a:pPr>
              <a:buFont typeface="Wingdings" panose="05000000000000000000" pitchFamily="2" charset="2"/>
              <a:buChar char="q"/>
            </a:pPr>
            <a:r>
              <a:rPr lang="en-US" sz="2600" b="1" dirty="0" smtClean="0">
                <a:solidFill>
                  <a:schemeClr val="tx1"/>
                </a:solidFill>
                <a:latin typeface="Times New Roman" panose="02020603050405020304" pitchFamily="18" charset="0"/>
                <a:cs typeface="Times New Roman" panose="02020603050405020304" pitchFamily="18" charset="0"/>
              </a:rPr>
              <a:t>Au gouvernement</a:t>
            </a:r>
          </a:p>
          <a:p>
            <a:pPr marL="0" indent="0">
              <a:buNone/>
            </a:pPr>
            <a:r>
              <a:rPr lang="en-US" sz="2400" dirty="0" smtClean="0">
                <a:solidFill>
                  <a:schemeClr val="tx1"/>
                </a:solidFill>
                <a:latin typeface="Times New Roman" panose="02020603050405020304" pitchFamily="18" charset="0"/>
                <a:cs typeface="Times New Roman" panose="02020603050405020304" pitchFamily="18" charset="0"/>
              </a:rPr>
              <a:t>Création des chaines télévisées en matière de santé pour éduquer les population</a:t>
            </a:r>
          </a:p>
          <a:p>
            <a:pPr>
              <a:lnSpc>
                <a:spcPct val="150000"/>
              </a:lnSpc>
              <a:buFont typeface="Wingdings" panose="05000000000000000000" pitchFamily="2" charset="2"/>
              <a:buChar char="q"/>
            </a:pPr>
            <a:r>
              <a:rPr lang="fr-FR" sz="2400" b="1" dirty="0" smtClean="0">
                <a:solidFill>
                  <a:schemeClr val="tx1"/>
                </a:solidFill>
                <a:latin typeface="Times New Roman" panose="02020603050405020304" pitchFamily="18" charset="0"/>
                <a:cs typeface="Times New Roman" panose="02020603050405020304" pitchFamily="18" charset="0"/>
              </a:rPr>
              <a:t> Aux personnels de santé:</a:t>
            </a:r>
          </a:p>
          <a:p>
            <a:pPr marL="0" indent="0">
              <a:lnSpc>
                <a:spcPct val="150000"/>
              </a:lnSpc>
              <a:buNone/>
            </a:pPr>
            <a:r>
              <a:rPr lang="fr-FR" sz="2400" dirty="0">
                <a:solidFill>
                  <a:schemeClr val="tx1"/>
                </a:solidFill>
                <a:latin typeface="Times New Roman" panose="02020603050405020304" pitchFamily="18" charset="0"/>
                <a:cs typeface="Times New Roman" panose="02020603050405020304" pitchFamily="18" charset="0"/>
              </a:rPr>
              <a:t>Campagne de dépistage des maladies susceptible d’entraîner une insuffisance rénale (hypertension artérielle, diabète</a:t>
            </a:r>
            <a:r>
              <a:rPr lang="fr-FR" sz="2400" dirty="0" smtClean="0">
                <a:solidFill>
                  <a:schemeClr val="tx1"/>
                </a:solidFill>
                <a:latin typeface="Times New Roman" panose="02020603050405020304" pitchFamily="18" charset="0"/>
                <a:cs typeface="Times New Roman" panose="02020603050405020304" pitchFamily="18" charset="0"/>
              </a:rPr>
              <a:t>);</a:t>
            </a:r>
            <a:r>
              <a:rPr lang="fr-FR" sz="2400" dirty="0">
                <a:solidFill>
                  <a:schemeClr val="tx1"/>
                </a:solidFill>
                <a:latin typeface="Times New Roman" panose="02020603050405020304" pitchFamily="18" charset="0"/>
                <a:cs typeface="Times New Roman" panose="02020603050405020304" pitchFamily="18" charset="0"/>
              </a:rPr>
              <a:t> Campagne d’évaluation de la fonction rénale (dosage de l’urée et la créatinine et calcul de la clairance) </a:t>
            </a:r>
          </a:p>
          <a:p>
            <a:pPr marL="0" lvl="0" indent="0">
              <a:lnSpc>
                <a:spcPct val="150000"/>
              </a:lnSpc>
              <a:buNone/>
            </a:pPr>
            <a:endParaRPr lang="fr-FR" sz="2400" dirty="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endParaRPr lang="fr-FR" sz="2400" b="1" dirty="0">
              <a:solidFill>
                <a:schemeClr val="tx1"/>
              </a:solidFill>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C3662833-ED83-4DAD-A5D6-108AB2DBE5C0}" type="slidenum">
              <a:rPr lang="fr-FR" smtClean="0"/>
              <a:pPr/>
              <a:t>23</a:t>
            </a:fld>
            <a:endParaRPr lang="fr-FR"/>
          </a:p>
        </p:txBody>
      </p:sp>
      <p:sp>
        <p:nvSpPr>
          <p:cNvPr id="6" name="Rectangle à coins arrondis 5"/>
          <p:cNvSpPr/>
          <p:nvPr/>
        </p:nvSpPr>
        <p:spPr>
          <a:xfrm>
            <a:off x="1058671" y="410134"/>
            <a:ext cx="7708972" cy="9319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400" b="1" dirty="0">
                <a:solidFill>
                  <a:schemeClr val="tx1"/>
                </a:solidFill>
                <a:latin typeface="Algerian" panose="04020705040A02060702" pitchFamily="82" charset="0"/>
              </a:rPr>
              <a:t>Suggestions</a:t>
            </a:r>
            <a:endParaRPr lang="fr-FR" sz="4400" b="1" dirty="0"/>
          </a:p>
        </p:txBody>
      </p:sp>
    </p:spTree>
    <p:extLst>
      <p:ext uri="{BB962C8B-B14F-4D97-AF65-F5344CB8AC3E}">
        <p14:creationId xmlns:p14="http://schemas.microsoft.com/office/powerpoint/2010/main" val="3549425978"/>
      </p:ext>
    </p:extLst>
  </p:cSld>
  <p:clrMapOvr>
    <a:masterClrMapping/>
  </p:clrMapOvr>
  <mc:AlternateContent xmlns:mc="http://schemas.openxmlformats.org/markup-compatibility/2006" xmlns:p14="http://schemas.microsoft.com/office/powerpoint/2010/main">
    <mc:Choice Requires="p14">
      <p:transition spd="slow" p14:dur="125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4733" y="1238047"/>
            <a:ext cx="9752990" cy="954107"/>
          </a:xfrm>
          <a:prstGeom prst="rect">
            <a:avLst/>
          </a:prstGeom>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fr-FR" sz="2800" b="1" cap="none" spc="0" dirty="0">
                <a:ln w="22225">
                  <a:solidFill>
                    <a:schemeClr val="accent2"/>
                  </a:solidFill>
                  <a:prstDash val="solid"/>
                </a:ln>
                <a:solidFill>
                  <a:schemeClr val="tx1"/>
                </a:solidFill>
                <a:effectLst>
                  <a:outerShdw blurRad="38100" dist="38100" dir="2700000" algn="tl">
                    <a:srgbClr val="000000">
                      <a:alpha val="43137"/>
                    </a:srgbClr>
                  </a:outerShdw>
                </a:effectLst>
                <a:latin typeface="Lucida Calligraphy" panose="03010101010101010101" pitchFamily="66" charset="0"/>
              </a:rPr>
              <a:t>MERCI POUR VOTRE AIMABLE ATTENTION </a:t>
            </a:r>
            <a:r>
              <a:rPr lang="fr-FR" sz="2800" b="1" cap="none" spc="0" dirty="0" smtClean="0">
                <a:ln w="22225">
                  <a:solidFill>
                    <a:schemeClr val="accent2"/>
                  </a:solidFill>
                  <a:prstDash val="solid"/>
                </a:ln>
                <a:solidFill>
                  <a:schemeClr val="tx1"/>
                </a:solidFill>
                <a:effectLst>
                  <a:outerShdw blurRad="38100" dist="38100" dir="2700000" algn="tl">
                    <a:srgbClr val="000000">
                      <a:alpha val="43137"/>
                    </a:srgbClr>
                  </a:outerShdw>
                </a:effectLst>
                <a:latin typeface="Lucida Calligraphy" panose="03010101010101010101" pitchFamily="66" charset="0"/>
              </a:rPr>
              <a:t>!!!</a:t>
            </a:r>
          </a:p>
          <a:p>
            <a:pPr algn="ctr"/>
            <a:r>
              <a:rPr lang="fr-FR" sz="2800" b="1" dirty="0" smtClean="0">
                <a:ln w="22225">
                  <a:solidFill>
                    <a:schemeClr val="accent2"/>
                  </a:solidFill>
                  <a:prstDash val="solid"/>
                </a:ln>
                <a:solidFill>
                  <a:schemeClr val="tx1"/>
                </a:solidFill>
                <a:effectLst>
                  <a:outerShdw blurRad="38100" dist="38100" dir="2700000" algn="tl">
                    <a:srgbClr val="000000">
                      <a:alpha val="43137"/>
                    </a:srgbClr>
                  </a:outerShdw>
                </a:effectLst>
                <a:latin typeface="Lucida Calligraphy" panose="03010101010101010101" pitchFamily="66" charset="0"/>
              </a:rPr>
              <a:t>THANK FOR YOUR KIND ATTENTION  !!!</a:t>
            </a:r>
            <a:endParaRPr lang="fr-FR" sz="2800" b="1" cap="none" spc="0" dirty="0">
              <a:ln w="22225">
                <a:solidFill>
                  <a:schemeClr val="accent2"/>
                </a:solidFill>
                <a:prstDash val="solid"/>
              </a:ln>
              <a:solidFill>
                <a:schemeClr val="tx1"/>
              </a:solidFill>
              <a:effectLst>
                <a:outerShdw blurRad="38100" dist="38100" dir="2700000" algn="tl">
                  <a:srgbClr val="000000">
                    <a:alpha val="43137"/>
                  </a:srgbClr>
                </a:outerShdw>
              </a:effectLst>
            </a:endParaRP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9266" y="2766670"/>
            <a:ext cx="7163923" cy="378203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Espace réservé du numéro de diapositive 2"/>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80664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idx="1"/>
          </p:nvPr>
        </p:nvSpPr>
        <p:spPr>
          <a:xfrm>
            <a:off x="0" y="2171700"/>
            <a:ext cx="11364686" cy="4492869"/>
          </a:xfrm>
          <a:ln>
            <a:noFill/>
          </a:ln>
        </p:spPr>
        <p:txBody>
          <a:bodyPr numCol="1" anchor="t">
            <a:noAutofit/>
          </a:bodyPr>
          <a:lstStyle/>
          <a:p>
            <a:pPr algn="just">
              <a:lnSpc>
                <a:spcPct val="170000"/>
              </a:lnSpc>
            </a:pPr>
            <a:r>
              <a:rPr lang="fr-FR" sz="2400" dirty="0">
                <a:solidFill>
                  <a:schemeClr val="tx1"/>
                </a:solidFill>
                <a:latin typeface="Times New Roman" panose="02020603050405020304" pitchFamily="18" charset="0"/>
                <a:cs typeface="Times New Roman" panose="02020603050405020304" pitchFamily="18" charset="0"/>
              </a:rPr>
              <a:t>D’après l</a:t>
            </a:r>
            <a:r>
              <a:rPr lang="fr-FR" sz="2400" b="1" dirty="0">
                <a:solidFill>
                  <a:schemeClr val="tx1"/>
                </a:solidFill>
                <a:latin typeface="Times New Roman" panose="02020603050405020304" pitchFamily="18" charset="0"/>
                <a:cs typeface="Times New Roman" panose="02020603050405020304" pitchFamily="18" charset="0"/>
              </a:rPr>
              <a:t>’OMS </a:t>
            </a:r>
            <a:r>
              <a:rPr lang="fr-FR" sz="2400" dirty="0">
                <a:solidFill>
                  <a:schemeClr val="tx1"/>
                </a:solidFill>
                <a:latin typeface="Times New Roman" panose="02020603050405020304" pitchFamily="18" charset="0"/>
                <a:cs typeface="Times New Roman" panose="02020603050405020304" pitchFamily="18" charset="0"/>
              </a:rPr>
              <a:t> un adulte sur dix souffre d’une affection rénale, soit près de 600 millions de personnes, au niveau </a:t>
            </a:r>
            <a:r>
              <a:rPr lang="fr-FR" sz="2400" dirty="0" smtClean="0">
                <a:solidFill>
                  <a:schemeClr val="tx1"/>
                </a:solidFill>
                <a:latin typeface="Times New Roman" panose="02020603050405020304" pitchFamily="18" charset="0"/>
                <a:cs typeface="Times New Roman" panose="02020603050405020304" pitchFamily="18" charset="0"/>
              </a:rPr>
              <a:t>mondial </a:t>
            </a:r>
            <a:r>
              <a:rPr lang="fr-FR" sz="2400" b="1" dirty="0" smtClean="0">
                <a:solidFill>
                  <a:schemeClr val="tx1"/>
                </a:solidFill>
                <a:latin typeface="Times New Roman" panose="02020603050405020304" pitchFamily="18" charset="0"/>
                <a:cs typeface="Times New Roman" panose="02020603050405020304" pitchFamily="18" charset="0"/>
              </a:rPr>
              <a:t>(OMS,2019).</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Les </a:t>
            </a:r>
            <a:r>
              <a:rPr lang="fr-FR" sz="2400" dirty="0">
                <a:solidFill>
                  <a:schemeClr val="tx1"/>
                </a:solidFill>
                <a:latin typeface="Times New Roman" panose="02020603050405020304" pitchFamily="18" charset="0"/>
                <a:cs typeface="Times New Roman" panose="02020603050405020304" pitchFamily="18" charset="0"/>
              </a:rPr>
              <a:t>décès dus à l’insuffisance rénale ont été augmenté de 41,5%  entre 1990 et 2020 passant de la 17</a:t>
            </a:r>
            <a:r>
              <a:rPr lang="fr-FR" sz="2400" baseline="30000" dirty="0">
                <a:solidFill>
                  <a:schemeClr val="tx1"/>
                </a:solidFill>
                <a:latin typeface="Times New Roman" panose="02020603050405020304" pitchFamily="18" charset="0"/>
                <a:cs typeface="Times New Roman" panose="02020603050405020304" pitchFamily="18" charset="0"/>
              </a:rPr>
              <a:t>e</a:t>
            </a:r>
            <a:r>
              <a:rPr lang="fr-FR" sz="2400" dirty="0">
                <a:solidFill>
                  <a:schemeClr val="tx1"/>
                </a:solidFill>
                <a:latin typeface="Times New Roman" panose="02020603050405020304" pitchFamily="18" charset="0"/>
                <a:cs typeface="Times New Roman" panose="02020603050405020304" pitchFamily="18" charset="0"/>
              </a:rPr>
              <a:t> à la 10</a:t>
            </a:r>
            <a:r>
              <a:rPr lang="fr-FR" sz="2400" baseline="30000" dirty="0">
                <a:solidFill>
                  <a:schemeClr val="tx1"/>
                </a:solidFill>
                <a:latin typeface="Times New Roman" panose="02020603050405020304" pitchFamily="18" charset="0"/>
                <a:cs typeface="Times New Roman" panose="02020603050405020304" pitchFamily="18" charset="0"/>
              </a:rPr>
              <a:t>e</a:t>
            </a:r>
            <a:r>
              <a:rPr lang="fr-FR" sz="2400" dirty="0">
                <a:solidFill>
                  <a:schemeClr val="tx1"/>
                </a:solidFill>
                <a:latin typeface="Times New Roman" panose="02020603050405020304" pitchFamily="18" charset="0"/>
                <a:cs typeface="Times New Roman" panose="02020603050405020304" pitchFamily="18" charset="0"/>
              </a:rPr>
              <a:t> cause de décès (</a:t>
            </a:r>
            <a:r>
              <a:rPr lang="fr-FR" sz="2400" b="1" dirty="0">
                <a:solidFill>
                  <a:schemeClr val="tx1"/>
                </a:solidFill>
                <a:latin typeface="Times New Roman" panose="02020603050405020304" pitchFamily="18" charset="0"/>
                <a:cs typeface="Times New Roman" panose="02020603050405020304" pitchFamily="18" charset="0"/>
              </a:rPr>
              <a:t>alliance sur les MNT, 2017</a:t>
            </a:r>
            <a:r>
              <a:rPr lang="fr-FR" sz="2400" b="1" dirty="0" smtClean="0">
                <a:solidFill>
                  <a:schemeClr val="tx1"/>
                </a:solidFill>
                <a:latin typeface="Times New Roman" panose="02020603050405020304" pitchFamily="18" charset="0"/>
                <a:cs typeface="Times New Roman" panose="02020603050405020304" pitchFamily="18" charset="0"/>
              </a:rPr>
              <a:t>)</a:t>
            </a:r>
            <a:r>
              <a:rPr lang="fr-FR" sz="2400" dirty="0" smtClean="0">
                <a:solidFill>
                  <a:schemeClr val="tx1"/>
                </a:solidFill>
                <a:latin typeface="Times New Roman" panose="02020603050405020304" pitchFamily="18" charset="0"/>
                <a:cs typeface="Times New Roman" panose="02020603050405020304" pitchFamily="18" charset="0"/>
              </a:rPr>
              <a:t>.</a:t>
            </a:r>
            <a:r>
              <a:rPr lang="fr-FR" sz="2400" dirty="0" smtClean="0"/>
              <a:t> </a:t>
            </a:r>
          </a:p>
          <a:p>
            <a:pPr algn="just">
              <a:lnSpc>
                <a:spcPct val="170000"/>
              </a:lnSpc>
            </a:pPr>
            <a:r>
              <a:rPr lang="fr-FR" sz="2400" dirty="0" smtClean="0">
                <a:solidFill>
                  <a:schemeClr val="tx1"/>
                </a:solidFill>
                <a:latin typeface="Times New Roman" panose="02020603050405020304" pitchFamily="18" charset="0"/>
                <a:cs typeface="Times New Roman" panose="02020603050405020304" pitchFamily="18" charset="0"/>
              </a:rPr>
              <a:t>En </a:t>
            </a:r>
            <a:r>
              <a:rPr lang="fr-FR" sz="2400" dirty="0">
                <a:solidFill>
                  <a:schemeClr val="tx1"/>
                </a:solidFill>
                <a:latin typeface="Times New Roman" panose="02020603050405020304" pitchFamily="18" charset="0"/>
                <a:cs typeface="Times New Roman" panose="02020603050405020304" pitchFamily="18" charset="0"/>
              </a:rPr>
              <a:t>France, environ 50 % des cas d’insuffisance rénale sont due au diabète et l’hypertension artérielle</a:t>
            </a:r>
            <a:r>
              <a:rPr lang="fr-FR" sz="2400" b="1" dirty="0">
                <a:solidFill>
                  <a:schemeClr val="tx1"/>
                </a:solidFill>
                <a:latin typeface="Times New Roman" panose="02020603050405020304" pitchFamily="18" charset="0"/>
                <a:cs typeface="Times New Roman" panose="02020603050405020304" pitchFamily="18" charset="0"/>
              </a:rPr>
              <a:t>. (INSERM ,2023)</a:t>
            </a:r>
            <a:r>
              <a:rPr lang="fr-FR" sz="2400" dirty="0">
                <a:solidFill>
                  <a:schemeClr val="tx1"/>
                </a:solidFill>
                <a:latin typeface="Times New Roman" panose="02020603050405020304" pitchFamily="18" charset="0"/>
                <a:cs typeface="Times New Roman" panose="02020603050405020304" pitchFamily="18" charset="0"/>
              </a:rPr>
              <a:t>	</a:t>
            </a:r>
          </a:p>
          <a:p>
            <a:pPr algn="just">
              <a:lnSpc>
                <a:spcPct val="170000"/>
              </a:lnSpc>
            </a:pPr>
            <a:endParaRPr lang="fr-FR" sz="2400" dirty="0" smtClean="0">
              <a:solidFill>
                <a:schemeClr val="tx1"/>
              </a:solidFill>
              <a:latin typeface="Times New Roman" panose="02020603050405020304" pitchFamily="18" charset="0"/>
              <a:cs typeface="Times New Roman" panose="02020603050405020304" pitchFamily="18"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Rectangle à coins arrondis 5"/>
          <p:cNvSpPr/>
          <p:nvPr/>
        </p:nvSpPr>
        <p:spPr>
          <a:xfrm>
            <a:off x="1218676" y="317736"/>
            <a:ext cx="7849647" cy="1213944"/>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effectLst>
                  <a:outerShdw blurRad="38100" dist="38100" dir="2700000" algn="tl">
                    <a:srgbClr val="000000">
                      <a:alpha val="43137"/>
                    </a:srgbClr>
                  </a:outerShdw>
                </a:effectLst>
                <a:latin typeface="Algerian" panose="04020705040A02060702" pitchFamily="82" charset="0"/>
              </a:rPr>
              <a:t>Introduction </a:t>
            </a:r>
            <a:r>
              <a:rPr lang="fr-FR" sz="5400" b="1" dirty="0" smtClean="0">
                <a:solidFill>
                  <a:schemeClr val="tx1"/>
                </a:solidFill>
                <a:effectLst>
                  <a:outerShdw blurRad="38100" dist="38100" dir="2700000" algn="tl">
                    <a:srgbClr val="000000">
                      <a:alpha val="43137"/>
                    </a:srgbClr>
                  </a:outerShdw>
                </a:effectLst>
                <a:latin typeface="Algerian" panose="04020705040A02060702" pitchFamily="82" charset="0"/>
              </a:rPr>
              <a:t>1/7</a:t>
            </a:r>
            <a:endParaRPr lang="fr-FR" sz="5400" dirty="0"/>
          </a:p>
        </p:txBody>
      </p:sp>
    </p:spTree>
    <p:extLst>
      <p:ext uri="{BB962C8B-B14F-4D97-AF65-F5344CB8AC3E}">
        <p14:creationId xmlns:p14="http://schemas.microsoft.com/office/powerpoint/2010/main" val="1202922771"/>
      </p:ext>
    </p:extLst>
  </p:cSld>
  <p:clrMapOvr>
    <a:masterClrMapping/>
  </p:clrMapOvr>
  <mc:AlternateContent xmlns:mc="http://schemas.openxmlformats.org/markup-compatibility/2006" xmlns:p15="http://schemas.microsoft.com/office/powerpoint/2012/main">
    <mc:Choice Requires="p15">
      <p:transition spd="med">
        <p15:prstTrans prst="airplan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idx="1"/>
          </p:nvPr>
        </p:nvSpPr>
        <p:spPr>
          <a:xfrm>
            <a:off x="-1" y="1975757"/>
            <a:ext cx="11152415" cy="4653643"/>
          </a:xfrm>
          <a:ln>
            <a:noFill/>
          </a:ln>
        </p:spPr>
        <p:txBody>
          <a:bodyPr numCol="1" anchor="t">
            <a:noAutofit/>
          </a:bodyPr>
          <a:lstStyle/>
          <a:p>
            <a:pPr>
              <a:lnSpc>
                <a:spcPct val="170000"/>
              </a:lnSpc>
            </a:pPr>
            <a:r>
              <a:rPr lang="fr-FR" sz="2400" dirty="0" smtClean="0">
                <a:solidFill>
                  <a:schemeClr val="tx1"/>
                </a:solidFill>
                <a:latin typeface="Times New Roman" panose="02020603050405020304" pitchFamily="18" charset="0"/>
                <a:cs typeface="Times New Roman" panose="02020603050405020304" pitchFamily="18" charset="0"/>
              </a:rPr>
              <a:t>Au </a:t>
            </a:r>
            <a:r>
              <a:rPr lang="fr-FR" sz="2400" dirty="0">
                <a:solidFill>
                  <a:schemeClr val="tx1"/>
                </a:solidFill>
                <a:latin typeface="Times New Roman" panose="02020603050405020304" pitchFamily="18" charset="0"/>
                <a:cs typeface="Times New Roman" panose="02020603050405020304" pitchFamily="18" charset="0"/>
              </a:rPr>
              <a:t>Cameroun, la prévalence des maladies rénales chroniques est estimée entre 11 à 13% . Au moins 2,5 millions de Camerounais en sont concernés </a:t>
            </a:r>
            <a:r>
              <a:rPr lang="fr-FR" sz="2400" b="1" dirty="0">
                <a:solidFill>
                  <a:schemeClr val="tx1"/>
                </a:solidFill>
                <a:latin typeface="Times New Roman" panose="02020603050405020304" pitchFamily="18" charset="0"/>
                <a:cs typeface="Times New Roman" panose="02020603050405020304" pitchFamily="18" charset="0"/>
              </a:rPr>
              <a:t>(M</a:t>
            </a:r>
            <a:r>
              <a:rPr lang="fr-FR" sz="2400" b="1" dirty="0" smtClean="0">
                <a:solidFill>
                  <a:schemeClr val="tx1"/>
                </a:solidFill>
                <a:latin typeface="Times New Roman" panose="02020603050405020304" pitchFamily="18" charset="0"/>
                <a:cs typeface="Times New Roman" panose="02020603050405020304" pitchFamily="18" charset="0"/>
              </a:rPr>
              <a:t>. </a:t>
            </a:r>
            <a:r>
              <a:rPr lang="fr-FR" sz="2400" b="1" dirty="0">
                <a:solidFill>
                  <a:schemeClr val="tx1"/>
                </a:solidFill>
                <a:latin typeface="Times New Roman" panose="02020603050405020304" pitchFamily="18" charset="0"/>
                <a:cs typeface="Times New Roman" panose="02020603050405020304" pitchFamily="18" charset="0"/>
              </a:rPr>
              <a:t>Halle </a:t>
            </a:r>
            <a:r>
              <a:rPr lang="fr-FR" sz="2400" b="1" dirty="0" smtClean="0">
                <a:solidFill>
                  <a:schemeClr val="tx1"/>
                </a:solidFill>
                <a:latin typeface="Times New Roman" panose="02020603050405020304" pitchFamily="18" charset="0"/>
                <a:cs typeface="Times New Roman" panose="02020603050405020304" pitchFamily="18" charset="0"/>
              </a:rPr>
              <a:t>, 2022). </a:t>
            </a:r>
            <a:r>
              <a:rPr lang="fr-FR" sz="2400" dirty="0" smtClean="0">
                <a:solidFill>
                  <a:schemeClr val="tx1"/>
                </a:solidFill>
                <a:latin typeface="Times New Roman" panose="02020603050405020304" pitchFamily="18" charset="0"/>
                <a:cs typeface="Times New Roman" panose="02020603050405020304" pitchFamily="18" charset="0"/>
              </a:rPr>
              <a:t>Face a cet </a:t>
            </a:r>
            <a:r>
              <a:rPr lang="fr-FR" sz="2400" dirty="0">
                <a:solidFill>
                  <a:schemeClr val="tx1"/>
                </a:solidFill>
                <a:latin typeface="Times New Roman" panose="02020603050405020304" pitchFamily="18" charset="0"/>
                <a:cs typeface="Times New Roman" panose="02020603050405020304" pitchFamily="18" charset="0"/>
              </a:rPr>
              <a:t>é</a:t>
            </a:r>
            <a:r>
              <a:rPr lang="fr-FR" sz="2400" dirty="0" smtClean="0">
                <a:solidFill>
                  <a:schemeClr val="tx1"/>
                </a:solidFill>
                <a:latin typeface="Times New Roman" panose="02020603050405020304" pitchFamily="18" charset="0"/>
                <a:cs typeface="Times New Roman" panose="02020603050405020304" pitchFamily="18" charset="0"/>
              </a:rPr>
              <a:t>tat des fait, </a:t>
            </a:r>
            <a:r>
              <a:rPr lang="fr-FR" sz="2400" dirty="0">
                <a:solidFill>
                  <a:schemeClr val="tx1"/>
                </a:solidFill>
                <a:latin typeface="Times New Roman" panose="02020603050405020304" pitchFamily="18" charset="0"/>
                <a:cs typeface="Times New Roman" panose="02020603050405020304" pitchFamily="18" charset="0"/>
              </a:rPr>
              <a:t>le Cameroun et le monde ont commémoré le 10 MARS 2016, la journée mondiale du rein, pour avertir les populations sur la prévention des maladies rénales, qui, en leur majorité ont une évolution silencieuse et sont découverte que par des consultations périodiques. </a:t>
            </a:r>
            <a:r>
              <a:rPr lang="fr-FR" sz="2400" b="1" dirty="0">
                <a:solidFill>
                  <a:schemeClr val="tx1"/>
                </a:solidFill>
                <a:latin typeface="Times New Roman" panose="02020603050405020304" pitchFamily="18" charset="0"/>
                <a:cs typeface="Times New Roman" panose="02020603050405020304" pitchFamily="18" charset="0"/>
              </a:rPr>
              <a:t>(L. Fourcade et al. ,2022).</a:t>
            </a:r>
            <a:endParaRPr lang="fr-FR" sz="2400" dirty="0">
              <a:solidFill>
                <a:schemeClr val="tx1"/>
              </a:solidFill>
              <a:latin typeface="Times New Roman" panose="02020603050405020304" pitchFamily="18" charset="0"/>
              <a:cs typeface="Times New Roman" panose="02020603050405020304" pitchFamily="18" charset="0"/>
            </a:endParaRPr>
          </a:p>
          <a:p>
            <a:pPr>
              <a:lnSpc>
                <a:spcPct val="170000"/>
              </a:lnSpc>
            </a:pPr>
            <a:endParaRPr lang="fr-FR" sz="2400" b="1" dirty="0">
              <a:solidFill>
                <a:schemeClr val="tx1"/>
              </a:solidFill>
              <a:latin typeface="Times New Roman" panose="02020603050405020304" pitchFamily="18" charset="0"/>
              <a:cs typeface="Times New Roman" panose="02020603050405020304" pitchFamily="18" charset="0"/>
            </a:endParaRPr>
          </a:p>
          <a:p>
            <a:pPr>
              <a:lnSpc>
                <a:spcPct val="170000"/>
              </a:lnSpc>
            </a:pPr>
            <a:endParaRPr lang="fr-FR" sz="2400" b="1" dirty="0" smtClean="0">
              <a:solidFill>
                <a:schemeClr val="tx1"/>
              </a:solidFill>
              <a:latin typeface="Times New Roman" panose="02020603050405020304" pitchFamily="18" charset="0"/>
              <a:cs typeface="Times New Roman" panose="02020603050405020304" pitchFamily="18"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Rectangle à coins arrondis 5"/>
          <p:cNvSpPr/>
          <p:nvPr/>
        </p:nvSpPr>
        <p:spPr>
          <a:xfrm>
            <a:off x="945930" y="141890"/>
            <a:ext cx="8328071" cy="1213944"/>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effectLst>
                  <a:outerShdw blurRad="38100" dist="38100" dir="2700000" algn="tl">
                    <a:srgbClr val="000000">
                      <a:alpha val="43137"/>
                    </a:srgbClr>
                  </a:outerShdw>
                </a:effectLst>
                <a:latin typeface="Algerian" panose="04020705040A02060702" pitchFamily="82" charset="0"/>
              </a:rPr>
              <a:t>Introduction </a:t>
            </a:r>
            <a:r>
              <a:rPr lang="fr-FR" sz="5400" b="1" dirty="0" smtClean="0">
                <a:solidFill>
                  <a:schemeClr val="tx1"/>
                </a:solidFill>
                <a:effectLst>
                  <a:outerShdw blurRad="38100" dist="38100" dir="2700000" algn="tl">
                    <a:srgbClr val="000000">
                      <a:alpha val="43137"/>
                    </a:srgbClr>
                  </a:outerShdw>
                </a:effectLst>
                <a:latin typeface="Algerian" panose="04020705040A02060702" pitchFamily="82" charset="0"/>
              </a:rPr>
              <a:t>2/7</a:t>
            </a:r>
            <a:endParaRPr lang="fr-FR" sz="5400" dirty="0"/>
          </a:p>
        </p:txBody>
      </p:sp>
    </p:spTree>
    <p:extLst>
      <p:ext uri="{BB962C8B-B14F-4D97-AF65-F5344CB8AC3E}">
        <p14:creationId xmlns:p14="http://schemas.microsoft.com/office/powerpoint/2010/main" val="1202922771"/>
      </p:ext>
    </p:extLst>
  </p:cSld>
  <p:clrMapOvr>
    <a:masterClrMapping/>
  </p:clrMapOvr>
  <mc:AlternateContent xmlns:mc="http://schemas.openxmlformats.org/markup-compatibility/2006" xmlns:p15="http://schemas.microsoft.com/office/powerpoint/2012/main">
    <mc:Choice Requires="p15">
      <p:transition spd="med">
        <p15:prstTrans prst="airplan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56577" y="2416629"/>
            <a:ext cx="10113141" cy="4441371"/>
          </a:xfrm>
        </p:spPr>
        <p:txBody>
          <a:bodyPr numCol="1" anchor="t">
            <a:normAutofit/>
          </a:bodyPr>
          <a:lstStyle/>
          <a:p>
            <a:pPr marL="0" indent="0" algn="just">
              <a:lnSpc>
                <a:spcPct val="150000"/>
              </a:lnSpc>
              <a:buNone/>
            </a:pPr>
            <a:r>
              <a:rPr lang="fr-FR" sz="2400" dirty="0" smtClean="0">
                <a:solidFill>
                  <a:schemeClr val="tx1"/>
                </a:solidFill>
                <a:latin typeface="Times New Roman" panose="02020603050405020304" pitchFamily="18" charset="0"/>
                <a:cs typeface="Times New Roman" panose="02020603050405020304" pitchFamily="18" charset="0"/>
              </a:rPr>
              <a:t>Malgré </a:t>
            </a:r>
            <a:r>
              <a:rPr lang="fr-FR" sz="2400" dirty="0">
                <a:solidFill>
                  <a:schemeClr val="tx1"/>
                </a:solidFill>
                <a:latin typeface="Times New Roman" panose="02020603050405020304" pitchFamily="18" charset="0"/>
                <a:cs typeface="Times New Roman" panose="02020603050405020304" pitchFamily="18" charset="0"/>
              </a:rPr>
              <a:t>le travail considérable effectuer par le gouvernement en vue de </a:t>
            </a:r>
            <a:r>
              <a:rPr lang="fr-FR" sz="2400" dirty="0" smtClean="0">
                <a:solidFill>
                  <a:schemeClr val="tx1"/>
                </a:solidFill>
                <a:latin typeface="Times New Roman" panose="02020603050405020304" pitchFamily="18" charset="0"/>
                <a:cs typeface="Times New Roman" panose="02020603050405020304" pitchFamily="18" charset="0"/>
              </a:rPr>
              <a:t>réduire de l’incidence de l’insuffisance rénale et améliorer </a:t>
            </a:r>
            <a:r>
              <a:rPr lang="fr-FR" sz="2400" dirty="0">
                <a:solidFill>
                  <a:schemeClr val="tx1"/>
                </a:solidFill>
                <a:latin typeface="Times New Roman" panose="02020603050405020304" pitchFamily="18" charset="0"/>
                <a:cs typeface="Times New Roman" panose="02020603050405020304" pitchFamily="18" charset="0"/>
              </a:rPr>
              <a:t>la prise en </a:t>
            </a:r>
            <a:r>
              <a:rPr lang="fr-FR" sz="2400" dirty="0" smtClean="0">
                <a:solidFill>
                  <a:schemeClr val="tx1"/>
                </a:solidFill>
                <a:latin typeface="Times New Roman" panose="02020603050405020304" pitchFamily="18" charset="0"/>
                <a:cs typeface="Times New Roman" panose="02020603050405020304" pitchFamily="18" charset="0"/>
              </a:rPr>
              <a:t>charge, nous constatons la prévalence qui reste toujours élevé</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due au manque </a:t>
            </a:r>
            <a:r>
              <a:rPr lang="fr-FR" sz="2400" dirty="0">
                <a:solidFill>
                  <a:schemeClr val="tx1"/>
                </a:solidFill>
                <a:latin typeface="Times New Roman" panose="02020603050405020304" pitchFamily="18" charset="0"/>
                <a:cs typeface="Times New Roman" panose="02020603050405020304" pitchFamily="18" charset="0"/>
              </a:rPr>
              <a:t>de </a:t>
            </a:r>
            <a:r>
              <a:rPr lang="fr-FR" sz="2400" dirty="0" smtClean="0">
                <a:solidFill>
                  <a:schemeClr val="tx1"/>
                </a:solidFill>
                <a:latin typeface="Times New Roman" panose="02020603050405020304" pitchFamily="18" charset="0"/>
                <a:cs typeface="Times New Roman" panose="02020603050405020304" pitchFamily="18" charset="0"/>
              </a:rPr>
              <a:t>matériel et </a:t>
            </a:r>
            <a:r>
              <a:rPr lang="fr-FR" sz="2400" dirty="0">
                <a:solidFill>
                  <a:schemeClr val="tx1"/>
                </a:solidFill>
                <a:latin typeface="Times New Roman" panose="02020603050405020304" pitchFamily="18" charset="0"/>
                <a:cs typeface="Times New Roman" panose="02020603050405020304" pitchFamily="18" charset="0"/>
              </a:rPr>
              <a:t>les pannes qui surviennent régulièrement </a:t>
            </a:r>
            <a:r>
              <a:rPr lang="fr-FR" sz="2400" dirty="0" smtClean="0">
                <a:solidFill>
                  <a:schemeClr val="tx1"/>
                </a:solidFill>
                <a:latin typeface="Times New Roman" panose="02020603050405020304" pitchFamily="18" charset="0"/>
                <a:cs typeface="Times New Roman" panose="02020603050405020304" pitchFamily="18" charset="0"/>
              </a:rPr>
              <a:t>contribuant ainsi au calvaire </a:t>
            </a:r>
            <a:r>
              <a:rPr lang="fr-FR" sz="2400" dirty="0">
                <a:solidFill>
                  <a:schemeClr val="tx1"/>
                </a:solidFill>
                <a:latin typeface="Times New Roman" panose="02020603050405020304" pitchFamily="18" charset="0"/>
                <a:cs typeface="Times New Roman" panose="02020603050405020304" pitchFamily="18" charset="0"/>
              </a:rPr>
              <a:t>des patients. </a:t>
            </a:r>
            <a:r>
              <a:rPr lang="fr-FR" sz="2400" b="1" dirty="0">
                <a:solidFill>
                  <a:schemeClr val="tx1"/>
                </a:solidFill>
                <a:latin typeface="Times New Roman" panose="02020603050405020304" pitchFamily="18" charset="0"/>
                <a:cs typeface="Times New Roman" panose="02020603050405020304" pitchFamily="18" charset="0"/>
              </a:rPr>
              <a:t>(HDF. Menye et al. ,2019).</a:t>
            </a:r>
            <a:endParaRPr lang="fr-F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buNone/>
            </a:pPr>
            <a:endParaRPr lang="fr-FR" sz="2400" dirty="0">
              <a:solidFill>
                <a:schemeClr val="tx1"/>
              </a:solidFill>
              <a:latin typeface="Times New Roman" panose="02020603050405020304" pitchFamily="18" charset="0"/>
              <a:cs typeface="Times New Roman" panose="02020603050405020304" pitchFamily="18" charset="0"/>
            </a:endParaRPr>
          </a:p>
          <a:p>
            <a:pPr marL="0" indent="0" algn="just">
              <a:lnSpc>
                <a:spcPct val="150000"/>
              </a:lnSpc>
              <a:buNone/>
            </a:pPr>
            <a:endParaRPr lang="fr-FR"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endParaRPr lang="fr-FR" dirty="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endParaRPr lang="fr-FR" dirty="0" smtClean="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C3662833-ED83-4DAD-A5D6-108AB2DBE5C0}" type="slidenum">
              <a:rPr lang="fr-FR" smtClean="0"/>
              <a:t>5</a:t>
            </a:fld>
            <a:endParaRPr lang="fr-FR" dirty="0"/>
          </a:p>
        </p:txBody>
      </p:sp>
      <p:sp>
        <p:nvSpPr>
          <p:cNvPr id="5" name="Rectangle à coins arrondis 4"/>
          <p:cNvSpPr/>
          <p:nvPr/>
        </p:nvSpPr>
        <p:spPr>
          <a:xfrm>
            <a:off x="756745" y="315149"/>
            <a:ext cx="8517257" cy="12454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latin typeface="Algerian" panose="04020705040A02060702" pitchFamily="82" charset="0"/>
              </a:rPr>
              <a:t>Introduction </a:t>
            </a:r>
            <a:r>
              <a:rPr lang="fr-FR" sz="5400" b="1" dirty="0" smtClean="0">
                <a:solidFill>
                  <a:schemeClr val="tx1"/>
                </a:solidFill>
                <a:latin typeface="Algerian" panose="04020705040A02060702" pitchFamily="82" charset="0"/>
              </a:rPr>
              <a:t>3/7</a:t>
            </a:r>
            <a:endParaRPr lang="fr-FR" sz="5400" dirty="0"/>
          </a:p>
        </p:txBody>
      </p:sp>
    </p:spTree>
    <p:extLst>
      <p:ext uri="{BB962C8B-B14F-4D97-AF65-F5344CB8AC3E}">
        <p14:creationId xmlns:p14="http://schemas.microsoft.com/office/powerpoint/2010/main" val="1202922771"/>
      </p:ext>
    </p:extLst>
  </p:cSld>
  <p:clrMapOvr>
    <a:masterClrMapping/>
  </p:clrMapOvr>
  <mc:AlternateContent xmlns:mc="http://schemas.openxmlformats.org/markup-compatibility/2006" xmlns:p15="http://schemas.microsoft.com/office/powerpoint/2012/main">
    <mc:Choice Requires="p15">
      <p:transition spd="slow">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6856" y="1599941"/>
            <a:ext cx="8872658" cy="4572259"/>
          </a:xfrm>
        </p:spPr>
        <p:txBody>
          <a:bodyPr>
            <a:normAutofit/>
          </a:bodyPr>
          <a:lstStyle/>
          <a:p>
            <a:pPr>
              <a:buFont typeface="Wingdings" panose="05000000000000000000" pitchFamily="2" charset="2"/>
              <a:buChar char="q"/>
            </a:pPr>
            <a:endParaRPr lang="fr-FR" sz="4200" b="1"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fr-FR" sz="3200" b="1" dirty="0" smtClean="0">
                <a:solidFill>
                  <a:schemeClr val="tx1"/>
                </a:solidFill>
                <a:latin typeface="Times New Roman" panose="02020603050405020304" pitchFamily="18" charset="0"/>
                <a:cs typeface="Times New Roman" panose="02020603050405020304" pitchFamily="18" charset="0"/>
              </a:rPr>
              <a:t>QUESTION</a:t>
            </a:r>
            <a:r>
              <a:rPr lang="fr-FR" sz="4100" b="1" dirty="0" smtClean="0">
                <a:solidFill>
                  <a:schemeClr val="tx1"/>
                </a:solidFill>
                <a:latin typeface="Times New Roman" panose="02020603050405020304" pitchFamily="18" charset="0"/>
                <a:cs typeface="Times New Roman" panose="02020603050405020304" pitchFamily="18" charset="0"/>
              </a:rPr>
              <a:t> </a:t>
            </a:r>
            <a:r>
              <a:rPr lang="fr-FR" sz="3200" b="1" dirty="0" smtClean="0">
                <a:solidFill>
                  <a:schemeClr val="tx1"/>
                </a:solidFill>
                <a:latin typeface="Times New Roman" panose="02020603050405020304" pitchFamily="18" charset="0"/>
                <a:cs typeface="Times New Roman" panose="02020603050405020304" pitchFamily="18" charset="0"/>
              </a:rPr>
              <a:t>PRICIPALE</a:t>
            </a:r>
            <a:endParaRPr lang="fr-FR" sz="4100"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fr-FR" sz="600" b="1" dirty="0" smtClean="0">
              <a:solidFill>
                <a:schemeClr val="tx1"/>
              </a:solidFill>
              <a:latin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ü"/>
            </a:pPr>
            <a:r>
              <a:rPr lang="fr-FR" sz="2400" dirty="0">
                <a:solidFill>
                  <a:schemeClr val="tx1"/>
                </a:solidFill>
                <a:latin typeface="Times New Roman" panose="02020603050405020304" pitchFamily="18" charset="0"/>
                <a:cs typeface="Times New Roman" panose="02020603050405020304" pitchFamily="18" charset="0"/>
              </a:rPr>
              <a:t>Quel est le besoin éducationnel des personnes âgées de 30 ans et plus à l’</a:t>
            </a:r>
            <a:r>
              <a:rPr lang="fr-FR" sz="2400" dirty="0" err="1">
                <a:solidFill>
                  <a:schemeClr val="tx1"/>
                </a:solidFill>
                <a:latin typeface="Times New Roman" panose="02020603050405020304" pitchFamily="18" charset="0"/>
                <a:cs typeface="Times New Roman" panose="02020603050405020304" pitchFamily="18" charset="0"/>
              </a:rPr>
              <a:t>hopital</a:t>
            </a:r>
            <a:r>
              <a:rPr lang="fr-FR" sz="2400" dirty="0">
                <a:solidFill>
                  <a:schemeClr val="tx1"/>
                </a:solidFill>
                <a:latin typeface="Times New Roman" panose="02020603050405020304" pitchFamily="18" charset="0"/>
                <a:cs typeface="Times New Roman" panose="02020603050405020304" pitchFamily="18" charset="0"/>
              </a:rPr>
              <a:t>  Ad-lucem de Banka Bafang sur les facteurs de risque de l’insuffisance rénale</a:t>
            </a:r>
            <a:r>
              <a:rPr lang="fr-FR" sz="2400" dirty="0" smtClean="0">
                <a:solidFill>
                  <a:schemeClr val="tx1"/>
                </a:solidFill>
                <a:latin typeface="Times New Roman" panose="02020603050405020304" pitchFamily="18" charset="0"/>
                <a:cs typeface="Times New Roman" panose="02020603050405020304" pitchFamily="18" charset="0"/>
              </a:rPr>
              <a:t>?</a:t>
            </a:r>
            <a:endParaRPr lang="fr-FR" sz="3200" dirty="0" smtClean="0">
              <a:solidFill>
                <a:schemeClr val="tx1"/>
              </a:solidFill>
              <a:latin typeface="Times New Roman" panose="02020603050405020304" pitchFamily="18" charset="0"/>
              <a:cs typeface="Times New Roman" panose="02020603050405020304" pitchFamily="18" charset="0"/>
            </a:endParaRPr>
          </a:p>
          <a:p>
            <a:pPr marL="0" indent="0">
              <a:lnSpc>
                <a:spcPct val="170000"/>
              </a:lnSpc>
              <a:buNone/>
            </a:pPr>
            <a:endParaRPr lang="fr-FR" sz="3000" dirty="0">
              <a:solidFill>
                <a:schemeClr val="tx1"/>
              </a:solidFill>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99941"/>
            <a:ext cx="1974065" cy="4806546"/>
          </a:xfrm>
          <a:prstGeom prst="ellipse">
            <a:avLst/>
          </a:prstGeom>
          <a:ln>
            <a:noFill/>
          </a:ln>
          <a:effectLst>
            <a:softEdge rad="112500"/>
          </a:effectLst>
        </p:spPr>
      </p:pic>
      <p:sp>
        <p:nvSpPr>
          <p:cNvPr id="6" name="Rectangle à coins arrondis 5"/>
          <p:cNvSpPr/>
          <p:nvPr/>
        </p:nvSpPr>
        <p:spPr>
          <a:xfrm>
            <a:off x="1974065" y="362004"/>
            <a:ext cx="7299937" cy="1138688"/>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latin typeface="Algerian" panose="04020705040A02060702" pitchFamily="82" charset="0"/>
              </a:rPr>
              <a:t>Introduction </a:t>
            </a:r>
            <a:r>
              <a:rPr lang="fr-FR" sz="5400" b="1" dirty="0" smtClean="0">
                <a:solidFill>
                  <a:schemeClr val="tx1"/>
                </a:solidFill>
                <a:latin typeface="Algerian" panose="04020705040A02060702" pitchFamily="82" charset="0"/>
              </a:rPr>
              <a:t>4/7</a:t>
            </a:r>
            <a:endParaRPr lang="fr-FR" sz="5400" dirty="0"/>
          </a:p>
        </p:txBody>
      </p:sp>
    </p:spTree>
    <p:extLst>
      <p:ext uri="{BB962C8B-B14F-4D97-AF65-F5344CB8AC3E}">
        <p14:creationId xmlns:p14="http://schemas.microsoft.com/office/powerpoint/2010/main" val="2016647491"/>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60787" y="2008414"/>
            <a:ext cx="9443545" cy="4620986"/>
          </a:xfrm>
        </p:spPr>
        <p:txBody>
          <a:bodyPr>
            <a:normAutofit fontScale="25000" lnSpcReduction="20000"/>
          </a:bodyPr>
          <a:lstStyle/>
          <a:p>
            <a:pPr>
              <a:buFont typeface="Wingdings" panose="05000000000000000000" pitchFamily="2" charset="2"/>
              <a:buChar char="q"/>
            </a:pPr>
            <a:r>
              <a:rPr lang="fr-FR" sz="12800" b="1" dirty="0">
                <a:solidFill>
                  <a:schemeClr val="tx1"/>
                </a:solidFill>
                <a:latin typeface="Times New Roman" panose="02020603050405020304" pitchFamily="18" charset="0"/>
                <a:cs typeface="Times New Roman" panose="02020603050405020304" pitchFamily="18" charset="0"/>
              </a:rPr>
              <a:t>QUESTIONS SECONDAIRES</a:t>
            </a:r>
          </a:p>
          <a:p>
            <a:pPr marL="0" indent="0">
              <a:buNone/>
            </a:pPr>
            <a:endParaRPr lang="fr-FR" sz="400" b="1" dirty="0">
              <a:solidFill>
                <a:schemeClr val="tx1"/>
              </a:solidFill>
              <a:latin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ü"/>
            </a:pPr>
            <a:r>
              <a:rPr lang="fr-FR" sz="9600" dirty="0">
                <a:solidFill>
                  <a:schemeClr val="tx1"/>
                </a:solidFill>
                <a:latin typeface="Times New Roman" panose="02020603050405020304" pitchFamily="18" charset="0"/>
                <a:cs typeface="Times New Roman" panose="02020603050405020304" pitchFamily="18" charset="0"/>
              </a:rPr>
              <a:t>Quel est le niveau de connaissance des répondants sur l’IR  </a:t>
            </a:r>
            <a:r>
              <a:rPr lang="fr-FR" sz="9600" dirty="0" smtClean="0">
                <a:solidFill>
                  <a:schemeClr val="tx1"/>
                </a:solidFill>
                <a:latin typeface="Times New Roman" panose="02020603050405020304" pitchFamily="18" charset="0"/>
                <a:cs typeface="Times New Roman" panose="02020603050405020304" pitchFamily="18" charset="0"/>
              </a:rPr>
              <a:t>à</a:t>
            </a:r>
            <a:r>
              <a:rPr lang="fr-FR" sz="9600" dirty="0">
                <a:solidFill>
                  <a:schemeClr val="tx1"/>
                </a:solidFill>
                <a:latin typeface="Times New Roman" panose="02020603050405020304" pitchFamily="18" charset="0"/>
                <a:cs typeface="Times New Roman" panose="02020603050405020304" pitchFamily="18" charset="0"/>
              </a:rPr>
              <a:t> l’HABB?</a:t>
            </a:r>
          </a:p>
          <a:p>
            <a:pPr lvl="0">
              <a:lnSpc>
                <a:spcPct val="170000"/>
              </a:lnSpc>
              <a:buFont typeface="Wingdings" panose="05000000000000000000" pitchFamily="2" charset="2"/>
              <a:buChar char="ü"/>
            </a:pPr>
            <a:r>
              <a:rPr lang="fr-FR" sz="9600" dirty="0">
                <a:solidFill>
                  <a:schemeClr val="tx1"/>
                </a:solidFill>
                <a:latin typeface="Times New Roman" panose="02020603050405020304" pitchFamily="18" charset="0"/>
                <a:cs typeface="Times New Roman" panose="02020603050405020304" pitchFamily="18" charset="0"/>
              </a:rPr>
              <a:t>Quel est le niveau de connaissance des répondants à </a:t>
            </a:r>
            <a:r>
              <a:rPr lang="fr-FR" sz="9600" dirty="0" smtClean="0">
                <a:solidFill>
                  <a:schemeClr val="tx1"/>
                </a:solidFill>
                <a:latin typeface="Times New Roman" panose="02020603050405020304" pitchFamily="18" charset="0"/>
                <a:cs typeface="Times New Roman" panose="02020603050405020304" pitchFamily="18" charset="0"/>
              </a:rPr>
              <a:t>l’HABB sur </a:t>
            </a:r>
            <a:r>
              <a:rPr lang="fr-FR" sz="9600" dirty="0">
                <a:solidFill>
                  <a:schemeClr val="tx1"/>
                </a:solidFill>
                <a:latin typeface="Times New Roman" panose="02020603050405020304" pitchFamily="18" charset="0"/>
                <a:cs typeface="Times New Roman" panose="02020603050405020304" pitchFamily="18" charset="0"/>
              </a:rPr>
              <a:t>les manifestations de </a:t>
            </a:r>
            <a:r>
              <a:rPr lang="fr-FR" sz="9600" dirty="0" smtClean="0">
                <a:solidFill>
                  <a:schemeClr val="tx1"/>
                </a:solidFill>
                <a:latin typeface="Times New Roman" panose="02020603050405020304" pitchFamily="18" charset="0"/>
                <a:cs typeface="Times New Roman" panose="02020603050405020304" pitchFamily="18" charset="0"/>
              </a:rPr>
              <a:t>l’IR </a:t>
            </a:r>
            <a:r>
              <a:rPr lang="fr-FR" sz="9600" dirty="0">
                <a:solidFill>
                  <a:schemeClr val="tx1"/>
                </a:solidFill>
                <a:latin typeface="Times New Roman" panose="02020603050405020304" pitchFamily="18" charset="0"/>
                <a:cs typeface="Times New Roman" panose="02020603050405020304" pitchFamily="18" charset="0"/>
              </a:rPr>
              <a:t> ?</a:t>
            </a:r>
          </a:p>
          <a:p>
            <a:pPr lvl="0">
              <a:lnSpc>
                <a:spcPct val="170000"/>
              </a:lnSpc>
              <a:buFont typeface="Wingdings" panose="05000000000000000000" pitchFamily="2" charset="2"/>
              <a:buChar char="ü"/>
            </a:pPr>
            <a:r>
              <a:rPr lang="fr-FR" sz="9600" dirty="0" smtClean="0">
                <a:solidFill>
                  <a:schemeClr val="tx1"/>
                </a:solidFill>
                <a:latin typeface="Times New Roman" panose="02020603050405020304" pitchFamily="18" charset="0"/>
                <a:cs typeface="Times New Roman" panose="02020603050405020304" pitchFamily="18" charset="0"/>
              </a:rPr>
              <a:t>Quel </a:t>
            </a:r>
            <a:r>
              <a:rPr lang="fr-FR" sz="9600" dirty="0">
                <a:solidFill>
                  <a:schemeClr val="tx1"/>
                </a:solidFill>
                <a:latin typeface="Times New Roman" panose="02020603050405020304" pitchFamily="18" charset="0"/>
                <a:cs typeface="Times New Roman" panose="02020603050405020304" pitchFamily="18" charset="0"/>
              </a:rPr>
              <a:t>est le niveau de connaissance des répondants à l’HABB </a:t>
            </a:r>
            <a:r>
              <a:rPr lang="fr-FR" sz="9600" dirty="0" smtClean="0">
                <a:solidFill>
                  <a:schemeClr val="tx1"/>
                </a:solidFill>
                <a:latin typeface="Times New Roman" panose="02020603050405020304" pitchFamily="18" charset="0"/>
                <a:cs typeface="Times New Roman" panose="02020603050405020304" pitchFamily="18" charset="0"/>
              </a:rPr>
              <a:t>sur </a:t>
            </a:r>
            <a:r>
              <a:rPr lang="fr-FR" sz="9600" dirty="0">
                <a:solidFill>
                  <a:schemeClr val="tx1"/>
                </a:solidFill>
                <a:latin typeface="Times New Roman" panose="02020603050405020304" pitchFamily="18" charset="0"/>
                <a:cs typeface="Times New Roman" panose="02020603050405020304" pitchFamily="18" charset="0"/>
              </a:rPr>
              <a:t>les moyens de prévention </a:t>
            </a:r>
            <a:r>
              <a:rPr lang="fr-FR" sz="9600" dirty="0" smtClean="0">
                <a:solidFill>
                  <a:schemeClr val="tx1"/>
                </a:solidFill>
                <a:latin typeface="Times New Roman" panose="02020603050405020304" pitchFamily="18" charset="0"/>
                <a:cs typeface="Times New Roman" panose="02020603050405020304" pitchFamily="18" charset="0"/>
              </a:rPr>
              <a:t>de l’IR </a:t>
            </a:r>
            <a:r>
              <a:rPr lang="fr-FR" sz="9600" dirty="0">
                <a:solidFill>
                  <a:schemeClr val="tx1"/>
                </a:solidFill>
                <a:latin typeface="Times New Roman" panose="02020603050405020304" pitchFamily="18" charset="0"/>
                <a:cs typeface="Times New Roman" panose="02020603050405020304" pitchFamily="18" charset="0"/>
              </a:rPr>
              <a:t>  </a:t>
            </a:r>
            <a:r>
              <a:rPr lang="fr-FR" sz="9600" dirty="0" smtClean="0">
                <a:solidFill>
                  <a:schemeClr val="tx1"/>
                </a:solidFill>
                <a:latin typeface="Times New Roman" panose="02020603050405020304" pitchFamily="18" charset="0"/>
                <a:cs typeface="Times New Roman" panose="02020603050405020304" pitchFamily="18" charset="0"/>
              </a:rPr>
              <a:t>?</a:t>
            </a:r>
            <a:endParaRPr lang="fr-FR" sz="9600" dirty="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r>
              <a:rPr lang="fr-FR" sz="9600" b="1" dirty="0">
                <a:solidFill>
                  <a:schemeClr val="tx1"/>
                </a:solidFill>
                <a:latin typeface="Times New Roman" panose="02020603050405020304" pitchFamily="18" charset="0"/>
                <a:cs typeface="Times New Roman" panose="02020603050405020304" pitchFamily="18" charset="0"/>
              </a:rPr>
              <a:t> </a:t>
            </a:r>
            <a:endParaRPr lang="fr-FR" sz="96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fr-FR" sz="7400" b="1"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fr-FR" sz="7400" b="1" dirty="0">
              <a:solidFill>
                <a:schemeClr val="tx1"/>
              </a:solidFill>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Rectangle à coins arrondis 5"/>
          <p:cNvSpPr/>
          <p:nvPr/>
        </p:nvSpPr>
        <p:spPr>
          <a:xfrm>
            <a:off x="1974065" y="252248"/>
            <a:ext cx="7299937" cy="1138688"/>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latin typeface="Algerian" panose="04020705040A02060702" pitchFamily="82" charset="0"/>
              </a:rPr>
              <a:t>Introduction </a:t>
            </a:r>
            <a:r>
              <a:rPr lang="fr-FR" sz="5400" b="1" dirty="0" smtClean="0">
                <a:solidFill>
                  <a:schemeClr val="tx1"/>
                </a:solidFill>
                <a:latin typeface="Algerian" panose="04020705040A02060702" pitchFamily="82" charset="0"/>
              </a:rPr>
              <a:t>5/7</a:t>
            </a:r>
            <a:endParaRPr lang="fr-FR" sz="5400" dirty="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4867"/>
            <a:ext cx="1799744" cy="4659057"/>
          </a:xfrm>
          <a:prstGeom prst="ellipse">
            <a:avLst/>
          </a:prstGeom>
          <a:ln>
            <a:noFill/>
          </a:ln>
          <a:effectLst>
            <a:softEdge rad="112500"/>
          </a:effectLst>
        </p:spPr>
      </p:pic>
    </p:spTree>
    <p:extLst>
      <p:ext uri="{BB962C8B-B14F-4D97-AF65-F5344CB8AC3E}">
        <p14:creationId xmlns:p14="http://schemas.microsoft.com/office/powerpoint/2010/main" val="2016647491"/>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929571" y="1959936"/>
            <a:ext cx="9559535" cy="444655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nSpc>
                <a:spcPct val="150000"/>
              </a:lnSpc>
              <a:buFont typeface="Wingdings" panose="05000000000000000000" pitchFamily="2" charset="2"/>
              <a:buChar char="q"/>
            </a:pPr>
            <a:r>
              <a:rPr lang="fr-FR" sz="3000" b="1" dirty="0" smtClean="0">
                <a:solidFill>
                  <a:schemeClr val="tx1"/>
                </a:solidFill>
                <a:latin typeface="Times New Roman" panose="02020603050405020304" pitchFamily="18" charset="0"/>
                <a:cs typeface="Times New Roman" panose="02020603050405020304" pitchFamily="18" charset="0"/>
              </a:rPr>
              <a:t> </a:t>
            </a:r>
            <a:r>
              <a:rPr lang="fr-FR" sz="3200" b="1" dirty="0" smtClean="0">
                <a:solidFill>
                  <a:schemeClr val="tx1"/>
                </a:solidFill>
                <a:latin typeface="Times New Roman" panose="02020603050405020304" pitchFamily="18" charset="0"/>
                <a:cs typeface="Times New Roman" panose="02020603050405020304" pitchFamily="18" charset="0"/>
              </a:rPr>
              <a:t>HYPOTHÈSE</a:t>
            </a:r>
            <a:r>
              <a:rPr lang="fr-FR" sz="3000" b="1" dirty="0" smtClean="0">
                <a:solidFill>
                  <a:schemeClr val="tx1"/>
                </a:solidFill>
                <a:latin typeface="Times New Roman" panose="02020603050405020304" pitchFamily="18" charset="0"/>
                <a:cs typeface="Times New Roman" panose="02020603050405020304" pitchFamily="18" charset="0"/>
              </a:rPr>
              <a:t> </a:t>
            </a:r>
            <a:r>
              <a:rPr lang="fr-FR" sz="3200" b="1" dirty="0" smtClean="0">
                <a:solidFill>
                  <a:schemeClr val="tx1"/>
                </a:solidFill>
                <a:latin typeface="Times New Roman" panose="02020603050405020304" pitchFamily="18" charset="0"/>
                <a:cs typeface="Times New Roman" panose="02020603050405020304" pitchFamily="18" charset="0"/>
              </a:rPr>
              <a:t>PRINCIPALE</a:t>
            </a:r>
            <a:endParaRPr lang="fr-FR" sz="2800" b="1" dirty="0" smtClean="0">
              <a:solidFill>
                <a:schemeClr val="tx1"/>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ü"/>
            </a:pPr>
            <a:r>
              <a:rPr lang="fr-FR" sz="2100" dirty="0" smtClean="0">
                <a:solidFill>
                  <a:schemeClr val="tx1"/>
                </a:solidFill>
                <a:latin typeface="Times New Roman" panose="02020603050405020304" pitchFamily="18" charset="0"/>
                <a:cs typeface="Times New Roman" panose="02020603050405020304" pitchFamily="18" charset="0"/>
              </a:rPr>
              <a:t> 	</a:t>
            </a:r>
            <a:r>
              <a:rPr lang="fr-FR" sz="2400" dirty="0" smtClean="0">
                <a:solidFill>
                  <a:schemeClr val="tx1"/>
                </a:solidFill>
                <a:latin typeface="Times New Roman" panose="02020603050405020304" pitchFamily="18" charset="0"/>
                <a:cs typeface="Times New Roman" panose="02020603050405020304" pitchFamily="18" charset="0"/>
              </a:rPr>
              <a:t>Les </a:t>
            </a:r>
            <a:r>
              <a:rPr lang="fr-FR" sz="2400" dirty="0">
                <a:solidFill>
                  <a:schemeClr val="tx1"/>
                </a:solidFill>
                <a:latin typeface="Times New Roman" panose="02020603050405020304" pitchFamily="18" charset="0"/>
                <a:cs typeface="Times New Roman" panose="02020603050405020304" pitchFamily="18" charset="0"/>
              </a:rPr>
              <a:t>personnes âgées de 30 ans et plus à  l’hôpital </a:t>
            </a:r>
            <a:r>
              <a:rPr lang="fr-FR" sz="2400" dirty="0" smtClean="0">
                <a:solidFill>
                  <a:schemeClr val="tx1"/>
                </a:solidFill>
                <a:latin typeface="Times New Roman" panose="02020603050405020304" pitchFamily="18" charset="0"/>
                <a:cs typeface="Times New Roman" panose="02020603050405020304" pitchFamily="18" charset="0"/>
              </a:rPr>
              <a:t>Ad - </a:t>
            </a:r>
            <a:r>
              <a:rPr lang="fr-FR" sz="2400" dirty="0">
                <a:solidFill>
                  <a:schemeClr val="tx1"/>
                </a:solidFill>
                <a:latin typeface="Times New Roman" panose="02020603050405020304" pitchFamily="18" charset="0"/>
                <a:cs typeface="Times New Roman" panose="02020603050405020304" pitchFamily="18" charset="0"/>
              </a:rPr>
              <a:t>Lucem de  Banka Bafang n’auraient pas assez de connaissance sur les facteurs favorisant la survenue de l’insuffisance </a:t>
            </a:r>
            <a:r>
              <a:rPr lang="fr-FR" sz="2400" dirty="0" smtClean="0">
                <a:solidFill>
                  <a:schemeClr val="tx1"/>
                </a:solidFill>
                <a:latin typeface="Times New Roman" panose="02020603050405020304" pitchFamily="18" charset="0"/>
                <a:cs typeface="Times New Roman" panose="02020603050405020304" pitchFamily="18" charset="0"/>
              </a:rPr>
              <a:t>rénale</a:t>
            </a:r>
          </a:p>
          <a:p>
            <a:pPr>
              <a:lnSpc>
                <a:spcPct val="150000"/>
              </a:lnSpc>
              <a:buFont typeface="Wingdings" panose="05000000000000000000" pitchFamily="2" charset="2"/>
              <a:buChar char="ü"/>
            </a:pPr>
            <a:endParaRPr lang="fr-FR" sz="2400" b="1" dirty="0" smtClean="0">
              <a:solidFill>
                <a:schemeClr val="tx1"/>
              </a:solidFill>
            </a:endParaRPr>
          </a:p>
          <a:p>
            <a:pPr>
              <a:lnSpc>
                <a:spcPct val="150000"/>
              </a:lnSpc>
              <a:buFont typeface="Wingdings" panose="05000000000000000000" pitchFamily="2" charset="2"/>
              <a:buChar char="Ø"/>
            </a:pPr>
            <a:endParaRPr lang="fr-FR" dirty="0" smtClean="0">
              <a:solidFill>
                <a:schemeClr val="tx1"/>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endParaRPr lang="fr-FR" dirty="0" smtClean="0">
              <a:solidFill>
                <a:schemeClr val="tx1"/>
              </a:solidFill>
              <a:latin typeface="Times New Roman" panose="02020603050405020304" pitchFamily="18" charset="0"/>
              <a:cs typeface="Times New Roman" panose="02020603050405020304" pitchFamily="18" charset="0"/>
            </a:endParaRPr>
          </a:p>
          <a:p>
            <a:pPr>
              <a:lnSpc>
                <a:spcPct val="150000"/>
              </a:lnSpc>
            </a:pPr>
            <a:endParaRPr lang="fr-FR" dirty="0">
              <a:solidFill>
                <a:schemeClr val="tx1"/>
              </a:solidFill>
              <a:latin typeface="Times New Roman" panose="02020603050405020304" pitchFamily="18" charset="0"/>
              <a:cs typeface="Times New Roman" panose="02020603050405020304" pitchFamily="18" charset="0"/>
            </a:endParaRPr>
          </a:p>
        </p:txBody>
      </p:sp>
      <p:sp>
        <p:nvSpPr>
          <p:cNvPr id="3" name="Espace réservé du numéro de diapositive 2"/>
          <p:cNvSpPr>
            <a:spLocks noGrp="1"/>
          </p:cNvSpPr>
          <p:nvPr>
            <p:ph type="sldNum" sz="quarter" idx="12"/>
          </p:nvPr>
        </p:nvSpPr>
        <p:spPr/>
        <p:txBody>
          <a:bodyPr/>
          <a:lstStyle/>
          <a:p>
            <a:fld id="{C3662833-ED83-4DAD-A5D6-108AB2DBE5C0}" type="slidenum">
              <a:rPr lang="fr-FR" smtClean="0"/>
              <a:t>8</a:t>
            </a:fld>
            <a:endParaRPr lang="fr-FR"/>
          </a:p>
        </p:txBody>
      </p:sp>
      <p:sp>
        <p:nvSpPr>
          <p:cNvPr id="8" name="Rectangle à coins arrondis 7"/>
          <p:cNvSpPr/>
          <p:nvPr/>
        </p:nvSpPr>
        <p:spPr>
          <a:xfrm>
            <a:off x="1119352" y="251367"/>
            <a:ext cx="7709338" cy="10878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5400" b="1" dirty="0">
                <a:solidFill>
                  <a:schemeClr val="tx1"/>
                </a:solidFill>
                <a:latin typeface="Algerian" panose="04020705040A02060702" pitchFamily="82" charset="0"/>
              </a:rPr>
              <a:t>introduction </a:t>
            </a:r>
            <a:r>
              <a:rPr lang="fr-FR" sz="5400" b="1" dirty="0" smtClean="0">
                <a:solidFill>
                  <a:schemeClr val="tx1"/>
                </a:solidFill>
                <a:latin typeface="Algerian" panose="04020705040A02060702" pitchFamily="82" charset="0"/>
              </a:rPr>
              <a:t>6/7</a:t>
            </a:r>
            <a:endParaRPr lang="fr-FR" sz="5400" dirty="0"/>
          </a:p>
        </p:txBody>
      </p:sp>
    </p:spTree>
    <p:extLst>
      <p:ext uri="{BB962C8B-B14F-4D97-AF65-F5344CB8AC3E}">
        <p14:creationId xmlns:p14="http://schemas.microsoft.com/office/powerpoint/2010/main" val="1462065381"/>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663" y="810883"/>
            <a:ext cx="9878011" cy="5595604"/>
          </a:xfrm>
        </p:spPr>
        <p:txBody>
          <a:bodyPr>
            <a:normAutofit/>
          </a:bodyPr>
          <a:lstStyle/>
          <a:p>
            <a:pPr>
              <a:lnSpc>
                <a:spcPct val="150000"/>
              </a:lnSpc>
              <a:buFont typeface="Wingdings" panose="05000000000000000000" pitchFamily="2" charset="2"/>
              <a:buChar char="q"/>
            </a:pPr>
            <a:r>
              <a:rPr lang="fr-FR" sz="3000" b="1" dirty="0" smtClean="0">
                <a:solidFill>
                  <a:schemeClr val="tx1"/>
                </a:solidFill>
                <a:latin typeface="Times New Roman" panose="02020603050405020304" pitchFamily="18" charset="0"/>
                <a:cs typeface="Times New Roman" panose="02020603050405020304" pitchFamily="18" charset="0"/>
              </a:rPr>
              <a:t> </a:t>
            </a:r>
            <a:r>
              <a:rPr lang="fr-FR" sz="3200" b="1" dirty="0" smtClean="0">
                <a:solidFill>
                  <a:schemeClr val="tx1"/>
                </a:solidFill>
                <a:latin typeface="Times New Roman" panose="02020603050405020304" pitchFamily="18" charset="0"/>
                <a:cs typeface="Times New Roman" panose="02020603050405020304" pitchFamily="18" charset="0"/>
              </a:rPr>
              <a:t>HYPOTHÈSES </a:t>
            </a:r>
            <a:r>
              <a:rPr lang="fr-FR" sz="3200" b="1" dirty="0">
                <a:solidFill>
                  <a:schemeClr val="tx1"/>
                </a:solidFill>
                <a:latin typeface="Times New Roman" panose="02020603050405020304" pitchFamily="18" charset="0"/>
                <a:cs typeface="Times New Roman" panose="02020603050405020304" pitchFamily="18" charset="0"/>
              </a:rPr>
              <a:t>SECONDAIRES</a:t>
            </a:r>
            <a:endParaRPr lang="fr-FR" sz="3000" b="1" dirty="0">
              <a:solidFill>
                <a:schemeClr val="tx1"/>
              </a:solidFill>
              <a:latin typeface="Times New Roman" panose="02020603050405020304" pitchFamily="18" charset="0"/>
              <a:cs typeface="Times New Roman" panose="02020603050405020304" pitchFamily="18" charset="0"/>
            </a:endParaRPr>
          </a:p>
          <a:p>
            <a:pPr lvl="0" algn="just">
              <a:lnSpc>
                <a:spcPct val="150000"/>
              </a:lnSpc>
              <a:buFont typeface="Wingdings" panose="05000000000000000000" pitchFamily="2" charset="2"/>
              <a:buChar char="ü"/>
            </a:pPr>
            <a:r>
              <a:rPr lang="fr-FR" sz="2400" dirty="0">
                <a:solidFill>
                  <a:schemeClr val="tx1"/>
                </a:solidFill>
                <a:latin typeface="Times New Roman" panose="02020603050405020304" pitchFamily="18" charset="0"/>
                <a:cs typeface="Times New Roman" panose="02020603050405020304" pitchFamily="18" charset="0"/>
              </a:rPr>
              <a:t> Les personnes âgées de 30 ans et plus n’auraient assez de connaissance sur l’IR  de façon </a:t>
            </a:r>
            <a:r>
              <a:rPr lang="fr-FR" sz="2400" dirty="0" smtClean="0">
                <a:solidFill>
                  <a:schemeClr val="tx1"/>
                </a:solidFill>
                <a:latin typeface="Times New Roman" panose="02020603050405020304" pitchFamily="18" charset="0"/>
                <a:cs typeface="Times New Roman" panose="02020603050405020304" pitchFamily="18" charset="0"/>
              </a:rPr>
              <a:t>générale</a:t>
            </a:r>
            <a:endParaRPr lang="fr-FR" sz="2400" dirty="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ü"/>
            </a:pPr>
            <a:r>
              <a:rPr lang="fr-FR" sz="2400" dirty="0">
                <a:solidFill>
                  <a:schemeClr val="tx1"/>
                </a:solidFill>
                <a:latin typeface="Times New Roman" panose="02020603050405020304" pitchFamily="18" charset="0"/>
                <a:cs typeface="Times New Roman" panose="02020603050405020304" pitchFamily="18" charset="0"/>
              </a:rPr>
              <a:t>Les personnes âgées de 30 ans et plus à </a:t>
            </a:r>
            <a:r>
              <a:rPr lang="fr-FR" sz="2400" dirty="0" smtClean="0">
                <a:solidFill>
                  <a:schemeClr val="tx1"/>
                </a:solidFill>
                <a:latin typeface="Times New Roman" panose="02020603050405020304" pitchFamily="18" charset="0"/>
                <a:cs typeface="Times New Roman" panose="02020603050405020304" pitchFamily="18" charset="0"/>
              </a:rPr>
              <a:t>l’HABB n’auraient </a:t>
            </a:r>
            <a:r>
              <a:rPr lang="fr-FR" sz="2400" dirty="0">
                <a:solidFill>
                  <a:schemeClr val="tx1"/>
                </a:solidFill>
                <a:latin typeface="Times New Roman" panose="02020603050405020304" pitchFamily="18" charset="0"/>
                <a:cs typeface="Times New Roman" panose="02020603050405020304" pitchFamily="18" charset="0"/>
              </a:rPr>
              <a:t>pas suffisamment de connaissance sur les manifestations de l’IR  </a:t>
            </a:r>
            <a:endParaRPr lang="fr-FR" sz="2400" dirty="0" smtClean="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ü"/>
            </a:pPr>
            <a:r>
              <a:rPr lang="fr-FR" sz="2400" dirty="0" smtClean="0">
                <a:solidFill>
                  <a:schemeClr val="tx1"/>
                </a:solidFill>
                <a:latin typeface="Times New Roman" panose="02020603050405020304" pitchFamily="18" charset="0"/>
                <a:cs typeface="Times New Roman" panose="02020603050405020304" pitchFamily="18" charset="0"/>
              </a:rPr>
              <a:t>Les </a:t>
            </a:r>
            <a:r>
              <a:rPr lang="fr-FR" sz="2400" dirty="0">
                <a:solidFill>
                  <a:schemeClr val="tx1"/>
                </a:solidFill>
                <a:latin typeface="Times New Roman" panose="02020603050405020304" pitchFamily="18" charset="0"/>
                <a:cs typeface="Times New Roman" panose="02020603050405020304" pitchFamily="18" charset="0"/>
              </a:rPr>
              <a:t>personnes âgées de 30 ans et plus à l’HABB n’auraient pas suffisamment de connaissance sur les moyens de prévention </a:t>
            </a:r>
            <a:r>
              <a:rPr lang="fr-FR" sz="2400" dirty="0" smtClean="0">
                <a:solidFill>
                  <a:schemeClr val="tx1"/>
                </a:solidFill>
                <a:latin typeface="Times New Roman" panose="02020603050405020304" pitchFamily="18" charset="0"/>
                <a:cs typeface="Times New Roman" panose="02020603050405020304" pitchFamily="18" charset="0"/>
              </a:rPr>
              <a:t>de l’IR </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smtClean="0"/>
              <a:t>.</a:t>
            </a:r>
            <a:endParaRPr lang="fr-FR" sz="2400" dirty="0"/>
          </a:p>
          <a:p>
            <a:endParaRPr lang="fr-FR" sz="2400"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136181308"/>
      </p:ext>
    </p:extLst>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3557</TotalTime>
  <Words>1188</Words>
  <Application>Microsoft Office PowerPoint</Application>
  <PresentationFormat>Grand écran</PresentationFormat>
  <Paragraphs>161</Paragraphs>
  <Slides>24</Slides>
  <Notes>20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24</vt:i4>
      </vt:variant>
    </vt:vector>
  </HeadingPairs>
  <TitlesOfParts>
    <vt:vector size="35" baseType="lpstr">
      <vt:lpstr>SimSun</vt:lpstr>
      <vt:lpstr>Algerian</vt:lpstr>
      <vt:lpstr>Arial</vt:lpstr>
      <vt:lpstr>Arial Black</vt:lpstr>
      <vt:lpstr>Calibri</vt:lpstr>
      <vt:lpstr>Lucida Calligraphy</vt:lpstr>
      <vt:lpstr>Times New Roman</vt:lpstr>
      <vt:lpstr>Trebuchet MS</vt:lpstr>
      <vt:lpstr>Wingdings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du devoir</dc:title>
  <dc:creator>WORKSTATION</dc:creator>
  <cp:lastModifiedBy>Lethicia Mafo</cp:lastModifiedBy>
  <cp:revision>151</cp:revision>
  <dcterms:created xsi:type="dcterms:W3CDTF">2024-03-24T21:42:25Z</dcterms:created>
  <dcterms:modified xsi:type="dcterms:W3CDTF">2024-04-17T20:19:35Z</dcterms:modified>
</cp:coreProperties>
</file>