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4013" r:id="rId1"/>
  </p:sldMasterIdLst>
  <p:notesMasterIdLst>
    <p:notesMasterId r:id="rId27"/>
  </p:notesMasterIdLst>
  <p:sldIdLst>
    <p:sldId id="465" r:id="rId2"/>
    <p:sldId id="466" r:id="rId3"/>
    <p:sldId id="304" r:id="rId4"/>
    <p:sldId id="402" r:id="rId5"/>
    <p:sldId id="458" r:id="rId6"/>
    <p:sldId id="305" r:id="rId7"/>
    <p:sldId id="479" r:id="rId8"/>
    <p:sldId id="430" r:id="rId9"/>
    <p:sldId id="364" r:id="rId10"/>
    <p:sldId id="467" r:id="rId11"/>
    <p:sldId id="377" r:id="rId12"/>
    <p:sldId id="433" r:id="rId13"/>
    <p:sldId id="435" r:id="rId14"/>
    <p:sldId id="471" r:id="rId15"/>
    <p:sldId id="437" r:id="rId16"/>
    <p:sldId id="445" r:id="rId17"/>
    <p:sldId id="392" r:id="rId18"/>
    <p:sldId id="394" r:id="rId19"/>
    <p:sldId id="475" r:id="rId20"/>
    <p:sldId id="478" r:id="rId21"/>
    <p:sldId id="470" r:id="rId22"/>
    <p:sldId id="426" r:id="rId23"/>
    <p:sldId id="473" r:id="rId24"/>
    <p:sldId id="450" r:id="rId25"/>
    <p:sldId id="4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1DDDFC8D-F19A-41EB-8CDC-87B7D7C46928}">
          <p14:sldIdLst>
            <p14:sldId id="465"/>
            <p14:sldId id="466"/>
            <p14:sldId id="304"/>
            <p14:sldId id="402"/>
            <p14:sldId id="458"/>
            <p14:sldId id="305"/>
          </p14:sldIdLst>
        </p14:section>
        <p14:section name="Section sans titre" id="{F6C49EC3-2383-430C-985F-5D1FA7CF0D37}">
          <p14:sldIdLst>
            <p14:sldId id="430"/>
            <p14:sldId id="364"/>
            <p14:sldId id="467"/>
            <p14:sldId id="377"/>
            <p14:sldId id="433"/>
            <p14:sldId id="435"/>
            <p14:sldId id="471"/>
            <p14:sldId id="437"/>
            <p14:sldId id="445"/>
            <p14:sldId id="392"/>
            <p14:sldId id="394"/>
            <p14:sldId id="475"/>
            <p14:sldId id="477"/>
            <p14:sldId id="478"/>
            <p14:sldId id="470"/>
            <p14:sldId id="426"/>
            <p14:sldId id="473"/>
            <p14:sldId id="450"/>
            <p14:sldId id="474"/>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36"/>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FF"/>
    <a:srgbClr val="99CCFF"/>
    <a:srgbClr val="CCECFF"/>
    <a:srgbClr val="8C4FA5"/>
    <a:srgbClr val="BFD9AD"/>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1" autoAdjust="0"/>
    <p:restoredTop sz="94364" autoAdjust="0"/>
  </p:normalViewPr>
  <p:slideViewPr>
    <p:cSldViewPr snapToGrid="0">
      <p:cViewPr varScale="1">
        <p:scale>
          <a:sx n="81" d="100"/>
          <a:sy n="81" d="100"/>
        </p:scale>
        <p:origin x="-78" y="-552"/>
      </p:cViewPr>
      <p:guideLst>
        <p:guide orient="horz" pos="2160"/>
        <p:guide pos="3840"/>
      </p:guideLst>
    </p:cSldViewPr>
  </p:slideViewPr>
  <p:outlineViewPr>
    <p:cViewPr>
      <p:scale>
        <a:sx n="33" d="100"/>
        <a:sy n="33" d="100"/>
      </p:scale>
      <p:origin x="0" y="18972"/>
    </p:cViewPr>
  </p:outlineViewPr>
  <p:notesTextViewPr>
    <p:cViewPr>
      <p:scale>
        <a:sx n="300" d="100"/>
        <a:sy n="3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r>
              <a:rPr lang="en-US" b="1">
                <a:solidFill>
                  <a:schemeClr val="tx1"/>
                </a:solidFill>
              </a:rPr>
              <a:t>Ages</a:t>
            </a:r>
          </a:p>
        </c:rich>
      </c:tx>
      <c:layout/>
      <c:spPr>
        <a:noFill/>
        <a:ln>
          <a:noFill/>
        </a:ln>
        <a:effectLst/>
      </c:spPr>
    </c:title>
    <c:plotArea>
      <c:layout>
        <c:manualLayout>
          <c:layoutTarget val="inner"/>
          <c:xMode val="edge"/>
          <c:yMode val="edge"/>
          <c:x val="0.38654819161373677"/>
          <c:y val="0.26839311752697576"/>
          <c:w val="0.26548541585173746"/>
          <c:h val="0.73160688247302486"/>
        </c:manualLayout>
      </c:layout>
      <c:pieChart>
        <c:varyColors val="1"/>
        <c:ser>
          <c:idx val="0"/>
          <c:order val="0"/>
          <c:tx>
            <c:strRef>
              <c:f>Feuil1!$B$1</c:f>
              <c:strCache>
                <c:ptCount val="1"/>
                <c:pt idx="0">
                  <c:v>Ventes</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55A-44D9-A322-00177FF24D28}"/>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55A-44D9-A322-00177FF24D28}"/>
              </c:ext>
            </c:extLst>
          </c:dPt>
          <c:dLbls>
            <c:dLbl>
              <c:idx val="0"/>
              <c:layout>
                <c:manualLayout>
                  <c:x val="-0.11108190631872221"/>
                  <c:y val="-0.14374343832021008"/>
                </c:manualLayout>
              </c:layout>
              <c:tx>
                <c:rich>
                  <a:bodyPr/>
                  <a:lstStyle/>
                  <a:p>
                    <a:r>
                      <a:rPr lang="fr-FR" sz="1400" dirty="0" smtClean="0"/>
                      <a:t>20 à</a:t>
                    </a:r>
                    <a:r>
                      <a:rPr lang="fr-FR" sz="1400" baseline="0" dirty="0" smtClean="0"/>
                      <a:t> 25 ans</a:t>
                    </a:r>
                    <a:r>
                      <a:rPr lang="fr-FR" sz="1400" baseline="0" dirty="0"/>
                      <a:t>
</a:t>
                    </a:r>
                    <a:r>
                      <a:rPr lang="fr-FR" sz="1400" baseline="0" dirty="0" smtClean="0"/>
                      <a:t>75%</a:t>
                    </a:r>
                    <a:endParaRPr lang="fr-FR" sz="1400" baseline="0" dirty="0"/>
                  </a:p>
                </c:rich>
              </c:tx>
              <c:dLblPos val="bestFit"/>
              <c:showCatName val="1"/>
              <c:showPercent val="1"/>
              <c:extLst xmlns:c16r2="http://schemas.microsoft.com/office/drawing/2015/06/chart">
                <c:ext xmlns:c16="http://schemas.microsoft.com/office/drawing/2014/chart" uri="{C3380CC4-5D6E-409C-BE32-E72D297353CC}">
                  <c16:uniqueId val="{00000001-B55A-44D9-A322-00177FF24D28}"/>
                </c:ext>
                <c:ext xmlns:c15="http://schemas.microsoft.com/office/drawing/2012/chart" uri="{CE6537A1-D6FC-4f65-9D91-7224C49458BB}">
                  <c15:layout/>
                  <c15:dlblFieldTable/>
                  <c15:showDataLabelsRange val="0"/>
                </c:ext>
              </c:extLst>
            </c:dLbl>
            <c:dLbl>
              <c:idx val="1"/>
              <c:layout>
                <c:manualLayout>
                  <c:x val="0.10150921536768322"/>
                  <c:y val="0.21599591717701974"/>
                </c:manualLayout>
              </c:layout>
              <c:tx>
                <c:rich>
                  <a:bodyPr/>
                  <a:lstStyle/>
                  <a:p>
                    <a:r>
                      <a:rPr lang="fr-FR" sz="1400" dirty="0" smtClean="0"/>
                      <a:t>25 à</a:t>
                    </a:r>
                    <a:r>
                      <a:rPr lang="fr-FR" sz="1400" baseline="0" dirty="0" smtClean="0"/>
                      <a:t> 30 ans</a:t>
                    </a:r>
                    <a:r>
                      <a:rPr lang="fr-FR" sz="1400" baseline="0" dirty="0"/>
                      <a:t>
</a:t>
                    </a:r>
                    <a:r>
                      <a:rPr lang="fr-FR" sz="1400" baseline="0" dirty="0" smtClean="0"/>
                      <a:t>25%</a:t>
                    </a:r>
                    <a:endParaRPr lang="fr-FR" sz="1400" baseline="0" dirty="0"/>
                  </a:p>
                </c:rich>
              </c:tx>
              <c:dLblPos val="bestFit"/>
              <c:showCatName val="1"/>
              <c:showPercent val="1"/>
              <c:extLst>
                <c:ext xmlns:c15="http://schemas.microsoft.com/office/drawing/2012/chart" uri="{CE6537A1-D6FC-4f65-9D91-7224C49458BB}">
                  <c15:layout/>
                  <c15:dlblFieldTable/>
                  <c15:showDataLabelsRange val="0"/>
                </c:ext>
              </c:extLst>
            </c:dLbl>
            <c:txPr>
              <a:bodyPr rot="0" vert="horz"/>
              <a:lstStyle/>
              <a:p>
                <a:pPr>
                  <a:defRPr/>
                </a:pPr>
                <a:endParaRPr lang="fr-FR"/>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Feuil1!$A$2:$A$3</c:f>
              <c:strCache>
                <c:ptCount val="2"/>
                <c:pt idx="0">
                  <c:v>20 à 25 Ans </c:v>
                </c:pt>
                <c:pt idx="1">
                  <c:v>25 à 30 Ans </c:v>
                </c:pt>
              </c:strCache>
            </c:strRef>
          </c:cat>
          <c:val>
            <c:numRef>
              <c:f>Feuil1!$B$2:$B$3</c:f>
              <c:numCache>
                <c:formatCode>General</c:formatCode>
                <c:ptCount val="2"/>
                <c:pt idx="0">
                  <c:v>87</c:v>
                </c:pt>
                <c:pt idx="1">
                  <c:v>33</c:v>
                </c:pt>
              </c:numCache>
            </c:numRef>
          </c:val>
          <c:extLst xmlns:c16r2="http://schemas.microsoft.com/office/drawing/2015/06/chart">
            <c:ext xmlns:c16="http://schemas.microsoft.com/office/drawing/2014/chart" uri="{C3380CC4-5D6E-409C-BE32-E72D297353CC}">
              <c16:uniqueId val="{00000004-B55A-44D9-A322-00177FF24D28}"/>
            </c:ext>
          </c:extLst>
        </c:ser>
        <c:dLbls>
          <c:showPercent val="1"/>
        </c:dLbls>
        <c:firstSliceAng val="0"/>
      </c:pieChart>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2000" b="0" i="0" u="none" strike="noStrike" kern="1200" cap="none" spc="0" normalizeH="0" baseline="0">
                <a:solidFill>
                  <a:schemeClr val="tx1"/>
                </a:solidFill>
                <a:latin typeface="+mj-lt"/>
                <a:ea typeface="+mj-ea"/>
                <a:cs typeface="+mj-cs"/>
              </a:defRPr>
            </a:pPr>
            <a:r>
              <a:rPr lang="en-US">
                <a:solidFill>
                  <a:schemeClr val="tx1"/>
                </a:solidFill>
                <a:latin typeface="Arial Black" panose="020B0A04020102020204" pitchFamily="34" charset="0"/>
              </a:rPr>
              <a:t>NIVEAU D'INSCRUTUCTION </a:t>
            </a:r>
          </a:p>
        </c:rich>
      </c:tx>
      <c:layout>
        <c:manualLayout>
          <c:xMode val="edge"/>
          <c:yMode val="edge"/>
          <c:x val="0.12684571226842259"/>
          <c:y val="1.9290123456790136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9391826099611088E-2"/>
          <c:y val="0.19689289162688861"/>
          <c:w val="0.94907407407407673"/>
          <c:h val="0.65060148731408995"/>
        </c:manualLayout>
      </c:layout>
      <c:bar3DChart>
        <c:barDir val="col"/>
        <c:grouping val="clustered"/>
        <c:ser>
          <c:idx val="0"/>
          <c:order val="0"/>
          <c:tx>
            <c:strRef>
              <c:f>Feuil1!$B$1</c:f>
              <c:strCache>
                <c:ptCount val="1"/>
                <c:pt idx="0">
                  <c:v>NIVEAU D'INSCRUTUCTION </c:v>
                </c:pt>
              </c:strCache>
            </c:strRef>
          </c:tx>
          <c:spPr>
            <a:solidFill>
              <a:schemeClr val="accent6"/>
            </a:solidFill>
            <a:ln>
              <a:noFill/>
            </a:ln>
            <a:effectLst/>
            <a:sp3d/>
          </c:spPr>
          <c:dLbls>
            <c:dLbl>
              <c:idx val="1"/>
              <c:layout/>
              <c:tx>
                <c:rich>
                  <a:bodyPr/>
                  <a:lstStyle/>
                  <a:p>
                    <a:r>
                      <a:rPr lang="en-US" b="1" smtClean="0">
                        <a:solidFill>
                          <a:schemeClr val="tx1"/>
                        </a:solidFill>
                      </a:rPr>
                      <a:t>25%</a:t>
                    </a:r>
                    <a:endParaRPr lang="en-US" b="1">
                      <a:solidFill>
                        <a:schemeClr val="tx1"/>
                      </a:solidFill>
                    </a:endParaRPr>
                  </a:p>
                </c:rich>
              </c:tx>
              <c:showVal val="1"/>
              <c:extLst>
                <c:ext xmlns:c15="http://schemas.microsoft.com/office/drawing/2012/chart" uri="{CE6537A1-D6FC-4f65-9D91-7224C49458BB}">
                  <c15:layout/>
                </c:ext>
              </c:extLst>
            </c:dLbl>
            <c:dLbl>
              <c:idx val="2"/>
              <c:layout/>
              <c:tx>
                <c:rich>
                  <a:bodyPr/>
                  <a:lstStyle/>
                  <a:p>
                    <a:r>
                      <a:rPr lang="en-US" b="1" smtClean="0">
                        <a:solidFill>
                          <a:schemeClr val="tx1"/>
                        </a:solidFill>
                      </a:rPr>
                      <a:t>67,5%</a:t>
                    </a:r>
                    <a:endParaRPr lang="en-US" b="1">
                      <a:solidFill>
                        <a:schemeClr val="tx1"/>
                      </a:solidFill>
                    </a:endParaRPr>
                  </a:p>
                </c:rich>
              </c:tx>
              <c:showVal val="1"/>
              <c:extLst>
                <c:ext xmlns:c15="http://schemas.microsoft.com/office/drawing/2012/chart" uri="{CE6537A1-D6FC-4f65-9D91-7224C49458BB}">
                  <c15:layout/>
                </c:ext>
              </c:extLst>
            </c:dLbl>
            <c:dLbl>
              <c:idx val="3"/>
              <c:layout/>
              <c:tx>
                <c:rich>
                  <a:bodyPr/>
                  <a:lstStyle/>
                  <a:p>
                    <a:r>
                      <a:rPr lang="en-US" b="1" smtClean="0">
                        <a:solidFill>
                          <a:schemeClr val="tx1"/>
                        </a:solidFill>
                      </a:rPr>
                      <a:t>7,5%</a:t>
                    </a:r>
                    <a:endParaRPr lang="en-US" b="1">
                      <a:solidFill>
                        <a:schemeClr val="tx1"/>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Feuil1!$A$2:$A$5</c:f>
              <c:strCache>
                <c:ptCount val="4"/>
                <c:pt idx="0">
                  <c:v>PRIMAIRE </c:v>
                </c:pt>
                <c:pt idx="1">
                  <c:v>SECONDAIRE</c:v>
                </c:pt>
                <c:pt idx="2">
                  <c:v>SUPERIEUR</c:v>
                </c:pt>
                <c:pt idx="3">
                  <c:v>AUCUN </c:v>
                </c:pt>
              </c:strCache>
            </c:strRef>
          </c:cat>
          <c:val>
            <c:numRef>
              <c:f>Feuil1!$B$2:$B$5</c:f>
              <c:numCache>
                <c:formatCode>General</c:formatCode>
                <c:ptCount val="4"/>
                <c:pt idx="0">
                  <c:v>0</c:v>
                </c:pt>
                <c:pt idx="1">
                  <c:v>30</c:v>
                </c:pt>
                <c:pt idx="2">
                  <c:v>81</c:v>
                </c:pt>
                <c:pt idx="3">
                  <c:v>9</c:v>
                </c:pt>
              </c:numCache>
            </c:numRef>
          </c:val>
          <c:extLst xmlns:c16r2="http://schemas.microsoft.com/office/drawing/2015/06/chart">
            <c:ext xmlns:c16="http://schemas.microsoft.com/office/drawing/2014/chart" uri="{C3380CC4-5D6E-409C-BE32-E72D297353CC}">
              <c16:uniqueId val="{00000000-EABA-4B05-AD2E-79706C661B3D}"/>
            </c:ext>
          </c:extLst>
        </c:ser>
        <c:dLbls>
          <c:showVal val="1"/>
        </c:dLbls>
        <c:shape val="box"/>
        <c:axId val="85355904"/>
        <c:axId val="85361792"/>
        <c:axId val="0"/>
      </c:bar3DChart>
      <c:catAx>
        <c:axId val="853559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fr-FR"/>
          </a:p>
        </c:txPr>
        <c:crossAx val="85361792"/>
        <c:crosses val="autoZero"/>
        <c:auto val="1"/>
        <c:lblAlgn val="ctr"/>
        <c:lblOffset val="100"/>
      </c:catAx>
      <c:valAx>
        <c:axId val="8536179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35590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lgn="just">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lgn="ctr">
              <a:defRPr b="0" i="0" u="none" strike="noStrike" kern="1200" baseline="0">
                <a:solidFill>
                  <a:schemeClr val="dk1"/>
                </a:solidFill>
                <a:effectLst/>
                <a:latin typeface="+mn-lt"/>
                <a:ea typeface="+mn-ea"/>
                <a:cs typeface="+mn-cs"/>
              </a:defRPr>
            </a:pPr>
            <a:r>
              <a:rPr lang="fr-FR" sz="1800" b="1" i="0" u="none" strike="noStrike" baseline="0" dirty="0" smtClean="0">
                <a:effectLst/>
              </a:rPr>
              <a:t>FACTEURS FAVORISANT </a:t>
            </a:r>
            <a:r>
              <a:rPr lang="en-US" dirty="0" smtClean="0"/>
              <a:t> </a:t>
            </a:r>
            <a:endParaRPr lang="en-US" dirty="0"/>
          </a:p>
        </c:rich>
      </c:tx>
      <c:layout>
        <c:manualLayout>
          <c:xMode val="edge"/>
          <c:yMode val="edge"/>
          <c:x val="0.35841957965083165"/>
          <c:y val="2.1872881244033041E-2"/>
        </c:manualLayout>
      </c:layout>
      <c:spPr>
        <a:noFill/>
        <a:ln>
          <a:noFill/>
        </a:ln>
        <a:effectLst/>
      </c:spPr>
    </c:title>
    <c:plotArea>
      <c:layout>
        <c:manualLayout>
          <c:layoutTarget val="inner"/>
          <c:xMode val="edge"/>
          <c:yMode val="edge"/>
          <c:x val="5.5484106153397494E-2"/>
          <c:y val="0.19865079365079366"/>
          <c:w val="0.91905293088363949"/>
          <c:h val="0.49562117235345726"/>
        </c:manualLayout>
      </c:layout>
      <c:barChart>
        <c:barDir val="col"/>
        <c:grouping val="clustered"/>
        <c:ser>
          <c:idx val="0"/>
          <c:order val="0"/>
          <c:tx>
            <c:strRef>
              <c:f>Feuil1!$B$1</c:f>
              <c:strCache>
                <c:ptCount val="1"/>
                <c:pt idx="0">
                  <c:v>Colonne1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dLbls>
            <c:dLbl>
              <c:idx val="0"/>
              <c:layout/>
              <c:tx>
                <c:rich>
                  <a:bodyPr/>
                  <a:lstStyle/>
                  <a:p>
                    <a:r>
                      <a:rPr lang="en-US" smtClean="0"/>
                      <a:t>14,16%</a:t>
                    </a:r>
                    <a:endParaRPr lang="en-US" dirty="0"/>
                  </a:p>
                </c:rich>
              </c:tx>
              <c:dLblPos val="inEnd"/>
              <c:showVal val="1"/>
              <c:extLst>
                <c:ext xmlns:c15="http://schemas.microsoft.com/office/drawing/2012/chart" uri="{CE6537A1-D6FC-4f65-9D91-7224C49458BB}">
                  <c15:layout/>
                </c:ext>
              </c:extLst>
            </c:dLbl>
            <c:dLbl>
              <c:idx val="1"/>
              <c:layout/>
              <c:tx>
                <c:rich>
                  <a:bodyPr/>
                  <a:lstStyle/>
                  <a:p>
                    <a:r>
                      <a:rPr lang="en-US" smtClean="0"/>
                      <a:t>55,9%</a:t>
                    </a:r>
                    <a:endParaRPr lang="en-US"/>
                  </a:p>
                </c:rich>
              </c:tx>
              <c:dLblPos val="inEnd"/>
              <c:showVal val="1"/>
              <c:extLst>
                <c:ext xmlns:c15="http://schemas.microsoft.com/office/drawing/2012/chart" uri="{CE6537A1-D6FC-4f65-9D91-7224C49458BB}">
                  <c15:layout/>
                </c:ext>
              </c:extLst>
            </c:dLbl>
            <c:dLbl>
              <c:idx val="2"/>
              <c:layout/>
              <c:tx>
                <c:rich>
                  <a:bodyPr/>
                  <a:lstStyle/>
                  <a:p>
                    <a:r>
                      <a:rPr lang="en-US" smtClean="0"/>
                      <a:t>25%</a:t>
                    </a:r>
                    <a:endParaRPr lang="en-US"/>
                  </a:p>
                </c:rich>
              </c:tx>
              <c:dLblPos val="inEnd"/>
              <c:showVal val="1"/>
              <c:extLst>
                <c:ext xmlns:c15="http://schemas.microsoft.com/office/drawing/2012/chart" uri="{CE6537A1-D6FC-4f65-9D91-7224C49458BB}">
                  <c15:layout/>
                </c:ext>
              </c:extLst>
            </c:dLbl>
            <c:dLbl>
              <c:idx val="3"/>
              <c:layout/>
              <c:tx>
                <c:rich>
                  <a:bodyPr/>
                  <a:lstStyle/>
                  <a:p>
                    <a:r>
                      <a:rPr lang="en-US" smtClean="0"/>
                      <a:t>14,16%</a:t>
                    </a:r>
                    <a:endParaRPr lang="en-US"/>
                  </a:p>
                </c:rich>
              </c:tx>
              <c:dLblPos val="inEnd"/>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fr-FR"/>
              </a:p>
            </c:txPr>
            <c:dLblPos val="inEnd"/>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Feuil1!$A$2:$A$6</c:f>
              <c:strCache>
                <c:ptCount val="5"/>
                <c:pt idx="0">
                  <c:v>TEMPS</c:v>
                </c:pt>
                <c:pt idx="1">
                  <c:v>DIFFICULTES FINANCIERS </c:v>
                </c:pt>
                <c:pt idx="2">
                  <c:v>SYMPTOMES CONSIDERES COMME BENINS </c:v>
                </c:pt>
                <c:pt idx="3">
                  <c:v>CONNAISSANCES</c:v>
                </c:pt>
                <c:pt idx="4">
                  <c:v>AUTRES </c:v>
                </c:pt>
              </c:strCache>
            </c:strRef>
          </c:cat>
          <c:val>
            <c:numRef>
              <c:f>Feuil1!$B$2:$B$6</c:f>
              <c:numCache>
                <c:formatCode>General</c:formatCode>
                <c:ptCount val="5"/>
                <c:pt idx="0">
                  <c:v>17</c:v>
                </c:pt>
                <c:pt idx="1">
                  <c:v>67</c:v>
                </c:pt>
                <c:pt idx="2">
                  <c:v>30</c:v>
                </c:pt>
                <c:pt idx="3">
                  <c:v>17</c:v>
                </c:pt>
                <c:pt idx="4">
                  <c:v>0</c:v>
                </c:pt>
              </c:numCache>
            </c:numRef>
          </c:val>
          <c:extLst xmlns:c16r2="http://schemas.microsoft.com/office/drawing/2015/06/chart">
            <c:ext xmlns:c16="http://schemas.microsoft.com/office/drawing/2014/chart" uri="{C3380CC4-5D6E-409C-BE32-E72D297353CC}">
              <c16:uniqueId val="{00000000-C0DE-414F-BA58-C096CAD3659D}"/>
            </c:ext>
          </c:extLst>
        </c:ser>
        <c:dLbls>
          <c:showVal val="1"/>
        </c:dLbls>
        <c:gapWidth val="41"/>
        <c:axId val="128242432"/>
        <c:axId val="128243968"/>
      </c:barChart>
      <c:catAx>
        <c:axId val="12824243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effectLst/>
                <a:latin typeface="+mn-lt"/>
                <a:ea typeface="+mn-ea"/>
                <a:cs typeface="+mn-cs"/>
              </a:defRPr>
            </a:pPr>
            <a:endParaRPr lang="fr-FR"/>
          </a:p>
        </c:txPr>
        <c:crossAx val="128243968"/>
        <c:crosses val="autoZero"/>
        <c:auto val="1"/>
        <c:lblAlgn val="ctr"/>
        <c:lblOffset val="100"/>
      </c:catAx>
      <c:valAx>
        <c:axId val="128243968"/>
        <c:scaling>
          <c:orientation val="minMax"/>
        </c:scaling>
        <c:delete val="1"/>
        <c:axPos val="l"/>
        <c:numFmt formatCode="General" sourceLinked="1"/>
        <c:majorTickMark val="none"/>
        <c:tickLblPos val="nextTo"/>
        <c:crossAx val="128242432"/>
        <c:crosses val="autoZero"/>
        <c:crossBetween val="between"/>
      </c:valAx>
      <c:spPr>
        <a:noFill/>
        <a:ln>
          <a:noFill/>
        </a:ln>
        <a:effectLst/>
      </c:spPr>
    </c:plotArea>
    <c:plotVisOnly val="1"/>
    <c:dispBlanksAs val="gap"/>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2000" b="0" i="0" u="none" strike="noStrike" kern="1200" spc="0" baseline="0">
                <a:solidFill>
                  <a:schemeClr val="tx1"/>
                </a:solidFill>
                <a:latin typeface="Times New Roman" pitchFamily="18" charset="0"/>
                <a:ea typeface="+mn-ea"/>
                <a:cs typeface="Times New Roman" pitchFamily="18" charset="0"/>
              </a:defRPr>
            </a:pPr>
            <a:r>
              <a:rPr lang="en-US" sz="2000" dirty="0" err="1">
                <a:solidFill>
                  <a:schemeClr val="tx1"/>
                </a:solidFill>
                <a:latin typeface="Times New Roman" pitchFamily="18" charset="0"/>
                <a:cs typeface="Times New Roman" pitchFamily="18" charset="0"/>
              </a:rPr>
              <a:t>Effets</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néfastes</a:t>
            </a:r>
            <a:r>
              <a:rPr lang="en-US" sz="2000" baseline="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Connus</a:t>
            </a:r>
            <a:r>
              <a:rPr lang="en-US" sz="2000" dirty="0" smtClean="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c:rich>
      </c:tx>
      <c:layout/>
      <c:spPr>
        <a:noFill/>
        <a:ln>
          <a:noFill/>
        </a:ln>
        <a:effectLst/>
      </c:spPr>
    </c:title>
    <c:plotArea>
      <c:layout/>
      <c:barChart>
        <c:barDir val="col"/>
        <c:grouping val="clustered"/>
        <c:ser>
          <c:idx val="0"/>
          <c:order val="0"/>
          <c:tx>
            <c:strRef>
              <c:f>Arkusz1!$B$1</c:f>
              <c:strCache>
                <c:ptCount val="1"/>
                <c:pt idx="0">
                  <c:v>Effets Connus </c:v>
                </c:pt>
              </c:strCache>
            </c:strRef>
          </c:tx>
          <c:spPr>
            <a:solidFill>
              <a:schemeClr val="accent1"/>
            </a:solidFill>
            <a:ln>
              <a:noFill/>
            </a:ln>
            <a:effectLst/>
          </c:spPr>
          <c:dLbls>
            <c:dLbl>
              <c:idx val="0"/>
              <c:layout/>
              <c:tx>
                <c:rich>
                  <a:bodyPr/>
                  <a:lstStyle/>
                  <a:p>
                    <a:r>
                      <a:rPr lang="en-US" b="1" smtClean="0">
                        <a:solidFill>
                          <a:schemeClr val="tx1"/>
                        </a:solidFill>
                      </a:rPr>
                      <a:t>63,33%</a:t>
                    </a:r>
                    <a:endParaRPr lang="en-US" b="1">
                      <a:solidFill>
                        <a:schemeClr val="tx1"/>
                      </a:solidFill>
                    </a:endParaRPr>
                  </a:p>
                </c:rich>
              </c:tx>
              <c:dLblPos val="outEnd"/>
              <c:showVal val="1"/>
              <c:extLst>
                <c:ext xmlns:c15="http://schemas.microsoft.com/office/drawing/2012/chart" uri="{CE6537A1-D6FC-4f65-9D91-7224C49458BB}">
                  <c15:layout/>
                </c:ext>
              </c:extLst>
            </c:dLbl>
            <c:dLbl>
              <c:idx val="1"/>
              <c:layout/>
              <c:tx>
                <c:rich>
                  <a:bodyPr/>
                  <a:lstStyle/>
                  <a:p>
                    <a:r>
                      <a:rPr lang="en-US" b="1" smtClean="0">
                        <a:solidFill>
                          <a:schemeClr val="tx1"/>
                        </a:solidFill>
                      </a:rPr>
                      <a:t>30,83%</a:t>
                    </a:r>
                    <a:endParaRPr lang="en-US" b="1">
                      <a:solidFill>
                        <a:schemeClr val="tx1"/>
                      </a:solidFill>
                    </a:endParaRPr>
                  </a:p>
                </c:rich>
              </c:tx>
              <c:dLblPos val="outEnd"/>
              <c:showVal val="1"/>
              <c:extLst>
                <c:ext xmlns:c15="http://schemas.microsoft.com/office/drawing/2012/chart" uri="{CE6537A1-D6FC-4f65-9D91-7224C49458BB}">
                  <c15:layout/>
                </c:ext>
              </c:extLst>
            </c:dLbl>
            <c:dLbl>
              <c:idx val="3"/>
              <c:layout/>
              <c:tx>
                <c:rich>
                  <a:bodyPr/>
                  <a:lstStyle/>
                  <a:p>
                    <a:r>
                      <a:rPr lang="en-US" b="1" smtClean="0">
                        <a:solidFill>
                          <a:schemeClr val="tx1"/>
                        </a:solidFill>
                      </a:rPr>
                      <a:t>33,3%</a:t>
                    </a:r>
                    <a:endParaRPr lang="en-US" b="1">
                      <a:solidFill>
                        <a:schemeClr val="tx1"/>
                      </a:solidFill>
                    </a:endParaRPr>
                  </a:p>
                </c:rich>
              </c:tx>
              <c:dLblPos val="outEnd"/>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Troubles digestifs </c:v>
                </c:pt>
                <c:pt idx="1">
                  <c:v>Lésions du foie </c:v>
                </c:pt>
                <c:pt idx="2">
                  <c:v>Cancer</c:v>
                </c:pt>
                <c:pt idx="3">
                  <c:v>Insuffisance rénale </c:v>
                </c:pt>
                <c:pt idx="4">
                  <c:v>Autres </c:v>
                </c:pt>
              </c:strCache>
            </c:strRef>
          </c:cat>
          <c:val>
            <c:numRef>
              <c:f>Arkusz1!$B$2:$B$6</c:f>
              <c:numCache>
                <c:formatCode>General</c:formatCode>
                <c:ptCount val="5"/>
                <c:pt idx="0">
                  <c:v>76</c:v>
                </c:pt>
                <c:pt idx="1">
                  <c:v>37</c:v>
                </c:pt>
                <c:pt idx="2">
                  <c:v>0</c:v>
                </c:pt>
                <c:pt idx="3">
                  <c:v>40</c:v>
                </c:pt>
                <c:pt idx="4">
                  <c:v>0</c:v>
                </c:pt>
              </c:numCache>
            </c:numRef>
          </c:val>
          <c:extLst xmlns:c16r2="http://schemas.microsoft.com/office/drawing/2015/06/chart">
            <c:ext xmlns:c16="http://schemas.microsoft.com/office/drawing/2014/chart" uri="{C3380CC4-5D6E-409C-BE32-E72D297353CC}">
              <c16:uniqueId val="{00000000-04C7-4E45-AE97-1DB420129E34}"/>
            </c:ext>
          </c:extLst>
        </c:ser>
        <c:dLbls>
          <c:showVal val="1"/>
        </c:dLbls>
        <c:gapWidth val="219"/>
        <c:overlap val="-27"/>
        <c:axId val="137072000"/>
        <c:axId val="138437760"/>
      </c:barChart>
      <c:catAx>
        <c:axId val="1370720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8437760"/>
        <c:crosses val="autoZero"/>
        <c:auto val="1"/>
        <c:lblAlgn val="ctr"/>
        <c:lblOffset val="100"/>
      </c:catAx>
      <c:valAx>
        <c:axId val="1384377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720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chartSpace>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B4748-85F8-4C5B-8892-0164AE8E70D8}" type="doc">
      <dgm:prSet loTypeId="urn:microsoft.com/office/officeart/2008/layout/VerticalCurvedList" loCatId="list" qsTypeId="urn:microsoft.com/office/officeart/2005/8/quickstyle/simple4" qsCatId="simple" csTypeId="urn:microsoft.com/office/officeart/2005/8/colors/accent0_1" csCatId="mainScheme" phldr="1"/>
      <dgm:spPr/>
      <dgm:t>
        <a:bodyPr/>
        <a:lstStyle/>
        <a:p>
          <a:endParaRPr lang="en-US"/>
        </a:p>
      </dgm:t>
    </dgm:pt>
    <dgm:pt modelId="{1A2273EF-05D7-4936-9301-8365718040E3}">
      <dgm:prSet phldrT="[Texte]" custT="1"/>
      <dgm:spPr/>
      <dgm:t>
        <a:bodyPr/>
        <a:lstStyle/>
        <a:p>
          <a:r>
            <a:rPr lang="fr-CM" sz="2400" dirty="0">
              <a:latin typeface="Times New Roman" pitchFamily="18" charset="0"/>
              <a:cs typeface="Times New Roman" pitchFamily="18" charset="0"/>
            </a:rPr>
            <a:t>  </a:t>
          </a:r>
          <a:r>
            <a:rPr lang="fr-CM" sz="2400" b="1" dirty="0">
              <a:latin typeface="Times New Roman" pitchFamily="18" charset="0"/>
              <a:cs typeface="Times New Roman" pitchFamily="18" charset="0"/>
            </a:rPr>
            <a:t>INTRODUCTION</a:t>
          </a:r>
          <a:endParaRPr lang="en-US" sz="2400" b="1" dirty="0">
            <a:latin typeface="Times New Roman" pitchFamily="18" charset="0"/>
            <a:cs typeface="Times New Roman" pitchFamily="18" charset="0"/>
          </a:endParaRPr>
        </a:p>
      </dgm:t>
    </dgm:pt>
    <dgm:pt modelId="{B53B2AEC-B4F7-409A-99A8-9AF8CA5740E1}" type="parTrans" cxnId="{1938D8C0-5CC6-44B1-945D-CC82697A07CD}">
      <dgm:prSet/>
      <dgm:spPr/>
      <dgm:t>
        <a:bodyPr/>
        <a:lstStyle/>
        <a:p>
          <a:endParaRPr lang="en-US"/>
        </a:p>
      </dgm:t>
    </dgm:pt>
    <dgm:pt modelId="{70F19169-DC5C-4081-9AEC-63F94BE08549}" type="sibTrans" cxnId="{1938D8C0-5CC6-44B1-945D-CC82697A07CD}">
      <dgm:prSet/>
      <dgm:spPr/>
      <dgm:t>
        <a:bodyPr/>
        <a:lstStyle/>
        <a:p>
          <a:endParaRPr lang="en-US" dirty="0"/>
        </a:p>
      </dgm:t>
    </dgm:pt>
    <dgm:pt modelId="{38DFAD76-E154-4B5C-ADB1-32B78CC56A78}">
      <dgm:prSet phldrT="[Texte]" custT="1"/>
      <dgm:spPr/>
      <dgm:t>
        <a:bodyPr/>
        <a:lstStyle/>
        <a:p>
          <a:r>
            <a:rPr lang="fr-CM" sz="2400" b="1" dirty="0">
              <a:latin typeface="Arial" panose="020B0604020202020204" pitchFamily="34" charset="0"/>
              <a:cs typeface="Arial" panose="020B0604020202020204" pitchFamily="34" charset="0"/>
            </a:rPr>
            <a:t>  </a:t>
          </a:r>
          <a:r>
            <a:rPr lang="fr-CM" sz="2400" b="1" dirty="0">
              <a:latin typeface="Times New Roman" pitchFamily="18" charset="0"/>
              <a:cs typeface="Times New Roman" pitchFamily="18" charset="0"/>
            </a:rPr>
            <a:t>RÉSULTATS</a:t>
          </a:r>
          <a:r>
            <a:rPr lang="fr-CM" sz="2400" b="1" dirty="0">
              <a:latin typeface="Arial" panose="020B0604020202020204" pitchFamily="34" charset="0"/>
              <a:cs typeface="Arial" panose="020B0604020202020204" pitchFamily="34" charset="0"/>
            </a:rPr>
            <a:t>  </a:t>
          </a:r>
          <a:r>
            <a:rPr lang="fr-CM" sz="2400" b="1" dirty="0">
              <a:latin typeface="Times New Roman" pitchFamily="18" charset="0"/>
              <a:cs typeface="Times New Roman" pitchFamily="18" charset="0"/>
            </a:rPr>
            <a:t>ET </a:t>
          </a:r>
          <a:r>
            <a:rPr lang="fr-CM" sz="2400" b="1" dirty="0" smtClean="0">
              <a:latin typeface="Times New Roman" pitchFamily="18" charset="0"/>
              <a:cs typeface="Times New Roman" pitchFamily="18" charset="0"/>
            </a:rPr>
            <a:t>DISCUSSION</a:t>
          </a:r>
          <a:endParaRPr lang="en-US" sz="2400" b="1" dirty="0">
            <a:latin typeface="Times New Roman" pitchFamily="18" charset="0"/>
            <a:cs typeface="Times New Roman" pitchFamily="18" charset="0"/>
          </a:endParaRPr>
        </a:p>
      </dgm:t>
    </dgm:pt>
    <dgm:pt modelId="{87B9D794-607D-475B-84D4-28E6A5C27B68}" type="parTrans" cxnId="{324ECA2A-FBD3-4A97-9543-7ABE19A72C09}">
      <dgm:prSet/>
      <dgm:spPr/>
      <dgm:t>
        <a:bodyPr/>
        <a:lstStyle/>
        <a:p>
          <a:endParaRPr lang="en-US"/>
        </a:p>
      </dgm:t>
    </dgm:pt>
    <dgm:pt modelId="{D6B1BF38-ACDC-4EAF-B993-A7B27AE70E24}" type="sibTrans" cxnId="{324ECA2A-FBD3-4A97-9543-7ABE19A72C09}">
      <dgm:prSet/>
      <dgm:spPr/>
      <dgm:t>
        <a:bodyPr/>
        <a:lstStyle/>
        <a:p>
          <a:endParaRPr lang="en-US"/>
        </a:p>
      </dgm:t>
    </dgm:pt>
    <dgm:pt modelId="{66033B3F-7C32-4E25-88FC-995A636F41A8}">
      <dgm:prSet phldrT="[Texte]" custT="1"/>
      <dgm:spPr/>
      <dgm:t>
        <a:bodyPr/>
        <a:lstStyle/>
        <a:p>
          <a:r>
            <a:rPr lang="fr-CM" sz="2400" dirty="0">
              <a:latin typeface="Arial" panose="020B0604020202020204" pitchFamily="34" charset="0"/>
              <a:cs typeface="Arial" panose="020B0604020202020204" pitchFamily="34" charset="0"/>
            </a:rPr>
            <a:t>  </a:t>
          </a:r>
          <a:r>
            <a:rPr lang="fr-CM" sz="2400" b="1" dirty="0">
              <a:latin typeface="Times New Roman" pitchFamily="18" charset="0"/>
              <a:cs typeface="Times New Roman" pitchFamily="18" charset="0"/>
            </a:rPr>
            <a:t>CONCLUSION ET SUGGESTIONS</a:t>
          </a:r>
          <a:endParaRPr lang="en-US" sz="2400" b="1" dirty="0">
            <a:latin typeface="Times New Roman" pitchFamily="18" charset="0"/>
            <a:cs typeface="Times New Roman" pitchFamily="18" charset="0"/>
          </a:endParaRPr>
        </a:p>
      </dgm:t>
    </dgm:pt>
    <dgm:pt modelId="{A4E094B8-3B40-4AC4-8F8A-B4A969F58E82}" type="parTrans" cxnId="{1D421438-EE79-40DF-99F0-C9FF1FCCED3B}">
      <dgm:prSet/>
      <dgm:spPr/>
      <dgm:t>
        <a:bodyPr/>
        <a:lstStyle/>
        <a:p>
          <a:endParaRPr lang="en-US"/>
        </a:p>
      </dgm:t>
    </dgm:pt>
    <dgm:pt modelId="{6F041BBE-3FF7-4287-8CDC-EFABA0646879}" type="sibTrans" cxnId="{1D421438-EE79-40DF-99F0-C9FF1FCCED3B}">
      <dgm:prSet/>
      <dgm:spPr/>
      <dgm:t>
        <a:bodyPr/>
        <a:lstStyle/>
        <a:p>
          <a:endParaRPr lang="en-US"/>
        </a:p>
      </dgm:t>
    </dgm:pt>
    <dgm:pt modelId="{4C77E5FE-4EE8-4529-ADCB-214D057F5530}">
      <dgm:prSet phldrT="[Texte]" custT="1"/>
      <dgm:spPr/>
      <dgm:t>
        <a:bodyPr/>
        <a:lstStyle/>
        <a:p>
          <a:r>
            <a:rPr lang="fr-CM" sz="2400" dirty="0">
              <a:latin typeface="Times New Roman" pitchFamily="18" charset="0"/>
              <a:cs typeface="Times New Roman" pitchFamily="18" charset="0"/>
            </a:rPr>
            <a:t>  </a:t>
          </a:r>
          <a:r>
            <a:rPr lang="fr-CM" sz="2400" b="1" dirty="0" smtClean="0">
              <a:latin typeface="Times New Roman" pitchFamily="18" charset="0"/>
              <a:cs typeface="Times New Roman" pitchFamily="18" charset="0"/>
            </a:rPr>
            <a:t>MATERIELS </a:t>
          </a:r>
          <a:r>
            <a:rPr lang="fr-CM" sz="2400" b="1" dirty="0">
              <a:latin typeface="Times New Roman" pitchFamily="18" charset="0"/>
              <a:cs typeface="Times New Roman" pitchFamily="18" charset="0"/>
            </a:rPr>
            <a:t>ET METHODES</a:t>
          </a:r>
          <a:endParaRPr lang="en-US" sz="2400" b="1" dirty="0">
            <a:latin typeface="Times New Roman" pitchFamily="18" charset="0"/>
            <a:cs typeface="Times New Roman" pitchFamily="18" charset="0"/>
          </a:endParaRPr>
        </a:p>
      </dgm:t>
    </dgm:pt>
    <dgm:pt modelId="{4294867F-5F6A-48A9-A6EA-45BB1797138E}" type="sibTrans" cxnId="{4E4FBECE-4BDA-476E-8167-524298320EEB}">
      <dgm:prSet/>
      <dgm:spPr/>
      <dgm:t>
        <a:bodyPr/>
        <a:lstStyle/>
        <a:p>
          <a:endParaRPr lang="en-US"/>
        </a:p>
      </dgm:t>
    </dgm:pt>
    <dgm:pt modelId="{55BF37C4-3A30-4C6C-9F95-ECD965BD2A6A}" type="parTrans" cxnId="{4E4FBECE-4BDA-476E-8167-524298320EEB}">
      <dgm:prSet/>
      <dgm:spPr/>
      <dgm:t>
        <a:bodyPr/>
        <a:lstStyle/>
        <a:p>
          <a:endParaRPr lang="en-US"/>
        </a:p>
      </dgm:t>
    </dgm:pt>
    <dgm:pt modelId="{FE8BC489-CB65-4A6C-B742-0A81116E9766}">
      <dgm:prSet phldrT="[Texte]" custT="1"/>
      <dgm:spPr/>
      <dgm:t>
        <a:bodyPr/>
        <a:lstStyle/>
        <a:p>
          <a:r>
            <a:rPr lang="en-US" sz="2400" b="1" dirty="0" smtClean="0">
              <a:latin typeface="Times New Roman" pitchFamily="18" charset="0"/>
              <a:cs typeface="Times New Roman" pitchFamily="18" charset="0"/>
            </a:rPr>
            <a:t>CADRE SCIENTIFIQUE DE L’ÉTUDE</a:t>
          </a:r>
          <a:endParaRPr lang="en-US" sz="2400" b="1" dirty="0">
            <a:latin typeface="Times New Roman" pitchFamily="18" charset="0"/>
            <a:cs typeface="Times New Roman" pitchFamily="18" charset="0"/>
          </a:endParaRPr>
        </a:p>
      </dgm:t>
    </dgm:pt>
    <dgm:pt modelId="{67455A94-F116-414A-B699-9B1A78F53ACB}" type="parTrans" cxnId="{2EB8D27D-CF50-4842-BC1D-03AAFFE5E20E}">
      <dgm:prSet/>
      <dgm:spPr/>
      <dgm:t>
        <a:bodyPr/>
        <a:lstStyle/>
        <a:p>
          <a:endParaRPr lang="fr-FR"/>
        </a:p>
      </dgm:t>
    </dgm:pt>
    <dgm:pt modelId="{AC0A3692-35F7-4EB1-9BA0-6404C4535C7E}" type="sibTrans" cxnId="{2EB8D27D-CF50-4842-BC1D-03AAFFE5E20E}">
      <dgm:prSet/>
      <dgm:spPr/>
      <dgm:t>
        <a:bodyPr/>
        <a:lstStyle/>
        <a:p>
          <a:endParaRPr lang="fr-FR"/>
        </a:p>
      </dgm:t>
    </dgm:pt>
    <dgm:pt modelId="{0968737F-C64E-4454-9408-4B4469F26409}" type="pres">
      <dgm:prSet presAssocID="{132B4748-85F8-4C5B-8892-0164AE8E70D8}" presName="Name0" presStyleCnt="0">
        <dgm:presLayoutVars>
          <dgm:chMax val="7"/>
          <dgm:chPref val="7"/>
          <dgm:dir/>
        </dgm:presLayoutVars>
      </dgm:prSet>
      <dgm:spPr/>
      <dgm:t>
        <a:bodyPr/>
        <a:lstStyle/>
        <a:p>
          <a:endParaRPr lang="fr-FR"/>
        </a:p>
      </dgm:t>
    </dgm:pt>
    <dgm:pt modelId="{D15F93BA-6E98-4742-B3A9-E4F1D4312666}" type="pres">
      <dgm:prSet presAssocID="{132B4748-85F8-4C5B-8892-0164AE8E70D8}" presName="Name1" presStyleCnt="0"/>
      <dgm:spPr/>
    </dgm:pt>
    <dgm:pt modelId="{A93C00EB-F8CB-4026-8423-F2EE6F6DD5A6}" type="pres">
      <dgm:prSet presAssocID="{132B4748-85F8-4C5B-8892-0164AE8E70D8}" presName="cycle" presStyleCnt="0"/>
      <dgm:spPr/>
    </dgm:pt>
    <dgm:pt modelId="{C7DF670F-AD9A-464A-8F2D-30CF00339E23}" type="pres">
      <dgm:prSet presAssocID="{132B4748-85F8-4C5B-8892-0164AE8E70D8}" presName="srcNode" presStyleLbl="node1" presStyleIdx="0" presStyleCnt="5"/>
      <dgm:spPr/>
    </dgm:pt>
    <dgm:pt modelId="{83FC61EF-62B4-4277-8953-D59F2A9FD9B9}" type="pres">
      <dgm:prSet presAssocID="{132B4748-85F8-4C5B-8892-0164AE8E70D8}" presName="conn" presStyleLbl="parChTrans1D2" presStyleIdx="0" presStyleCnt="1"/>
      <dgm:spPr/>
      <dgm:t>
        <a:bodyPr/>
        <a:lstStyle/>
        <a:p>
          <a:endParaRPr lang="fr-FR"/>
        </a:p>
      </dgm:t>
    </dgm:pt>
    <dgm:pt modelId="{0AEFCA23-7E54-447A-9AB3-14F4F10D55C0}" type="pres">
      <dgm:prSet presAssocID="{132B4748-85F8-4C5B-8892-0164AE8E70D8}" presName="extraNode" presStyleLbl="node1" presStyleIdx="0" presStyleCnt="5"/>
      <dgm:spPr/>
    </dgm:pt>
    <dgm:pt modelId="{947447FB-4AE7-448D-BFD5-F249F48B6FB6}" type="pres">
      <dgm:prSet presAssocID="{132B4748-85F8-4C5B-8892-0164AE8E70D8}" presName="dstNode" presStyleLbl="node1" presStyleIdx="0" presStyleCnt="5"/>
      <dgm:spPr/>
    </dgm:pt>
    <dgm:pt modelId="{C9B08833-DBC5-4891-95D1-D53DD46D1FB5}" type="pres">
      <dgm:prSet presAssocID="{1A2273EF-05D7-4936-9301-8365718040E3}" presName="text_1" presStyleLbl="node1" presStyleIdx="0" presStyleCnt="5" custLinFactNeighborY="1772">
        <dgm:presLayoutVars>
          <dgm:bulletEnabled val="1"/>
        </dgm:presLayoutVars>
      </dgm:prSet>
      <dgm:spPr/>
      <dgm:t>
        <a:bodyPr/>
        <a:lstStyle/>
        <a:p>
          <a:endParaRPr lang="fr-FR"/>
        </a:p>
      </dgm:t>
    </dgm:pt>
    <dgm:pt modelId="{D7AFD676-B8D7-4B2C-9351-34D4E84F0FF7}" type="pres">
      <dgm:prSet presAssocID="{1A2273EF-05D7-4936-9301-8365718040E3}" presName="accent_1" presStyleCnt="0"/>
      <dgm:spPr/>
    </dgm:pt>
    <dgm:pt modelId="{EA0B440C-4583-42AE-A207-4DB02237ADBB}" type="pres">
      <dgm:prSet presAssocID="{1A2273EF-05D7-4936-9301-8365718040E3}" presName="accentRepeatNode" presStyleLbl="solidFgAcc1" presStyleIdx="0" presStyleCnt="5"/>
      <dgm:spPr>
        <a:solidFill>
          <a:srgbClr val="00B0F0"/>
        </a:solidFill>
      </dgm:spPr>
    </dgm:pt>
    <dgm:pt modelId="{71837A6A-A52F-4347-8B2A-C6CB0528765B}" type="pres">
      <dgm:prSet presAssocID="{FE8BC489-CB65-4A6C-B742-0A81116E9766}" presName="text_2" presStyleLbl="node1" presStyleIdx="1" presStyleCnt="5">
        <dgm:presLayoutVars>
          <dgm:bulletEnabled val="1"/>
        </dgm:presLayoutVars>
      </dgm:prSet>
      <dgm:spPr/>
      <dgm:t>
        <a:bodyPr/>
        <a:lstStyle/>
        <a:p>
          <a:endParaRPr lang="fr-FR"/>
        </a:p>
      </dgm:t>
    </dgm:pt>
    <dgm:pt modelId="{BCE73D23-497E-4AA0-9E5C-B2D097E87768}" type="pres">
      <dgm:prSet presAssocID="{FE8BC489-CB65-4A6C-B742-0A81116E9766}" presName="accent_2" presStyleCnt="0"/>
      <dgm:spPr/>
    </dgm:pt>
    <dgm:pt modelId="{2677CB94-5933-4E0D-B85C-49CE5C47C402}" type="pres">
      <dgm:prSet presAssocID="{FE8BC489-CB65-4A6C-B742-0A81116E9766}" presName="accentRepeatNode" presStyleLbl="solidFgAcc1" presStyleIdx="1" presStyleCnt="5"/>
      <dgm:spPr>
        <a:solidFill>
          <a:srgbClr val="00B0F0"/>
        </a:solidFill>
      </dgm:spPr>
      <dgm:t>
        <a:bodyPr/>
        <a:lstStyle/>
        <a:p>
          <a:endParaRPr lang="fr-FR"/>
        </a:p>
      </dgm:t>
    </dgm:pt>
    <dgm:pt modelId="{84AC7206-797E-4967-9EC6-2342BB50D750}" type="pres">
      <dgm:prSet presAssocID="{4C77E5FE-4EE8-4529-ADCB-214D057F5530}" presName="text_3" presStyleLbl="node1" presStyleIdx="2" presStyleCnt="5">
        <dgm:presLayoutVars>
          <dgm:bulletEnabled val="1"/>
        </dgm:presLayoutVars>
      </dgm:prSet>
      <dgm:spPr/>
      <dgm:t>
        <a:bodyPr/>
        <a:lstStyle/>
        <a:p>
          <a:endParaRPr lang="fr-FR"/>
        </a:p>
      </dgm:t>
    </dgm:pt>
    <dgm:pt modelId="{DA002048-C4DF-473D-B19F-956398D69015}" type="pres">
      <dgm:prSet presAssocID="{4C77E5FE-4EE8-4529-ADCB-214D057F5530}" presName="accent_3" presStyleCnt="0"/>
      <dgm:spPr/>
    </dgm:pt>
    <dgm:pt modelId="{4EB8F266-CD4C-47BE-9352-B1FD662D0260}" type="pres">
      <dgm:prSet presAssocID="{4C77E5FE-4EE8-4529-ADCB-214D057F5530}" presName="accentRepeatNode" presStyleLbl="solidFgAcc1" presStyleIdx="2" presStyleCnt="5"/>
      <dgm:spPr>
        <a:solidFill>
          <a:srgbClr val="00B0F0"/>
        </a:solidFill>
      </dgm:spPr>
    </dgm:pt>
    <dgm:pt modelId="{14F20084-FF6A-4315-BE44-D990C4D84CB2}" type="pres">
      <dgm:prSet presAssocID="{38DFAD76-E154-4B5C-ADB1-32B78CC56A78}" presName="text_4" presStyleLbl="node1" presStyleIdx="3" presStyleCnt="5">
        <dgm:presLayoutVars>
          <dgm:bulletEnabled val="1"/>
        </dgm:presLayoutVars>
      </dgm:prSet>
      <dgm:spPr/>
      <dgm:t>
        <a:bodyPr/>
        <a:lstStyle/>
        <a:p>
          <a:endParaRPr lang="fr-FR"/>
        </a:p>
      </dgm:t>
    </dgm:pt>
    <dgm:pt modelId="{3B8FE2C0-884F-4C50-9706-AC77385E878B}" type="pres">
      <dgm:prSet presAssocID="{38DFAD76-E154-4B5C-ADB1-32B78CC56A78}" presName="accent_4" presStyleCnt="0"/>
      <dgm:spPr/>
    </dgm:pt>
    <dgm:pt modelId="{B077FE20-1868-418B-8B85-3848547B9B2E}" type="pres">
      <dgm:prSet presAssocID="{38DFAD76-E154-4B5C-ADB1-32B78CC56A78}" presName="accentRepeatNode" presStyleLbl="solidFgAcc1" presStyleIdx="3" presStyleCnt="5"/>
      <dgm:spPr>
        <a:solidFill>
          <a:srgbClr val="00B0F0"/>
        </a:solidFill>
      </dgm:spPr>
    </dgm:pt>
    <dgm:pt modelId="{4168C885-3A8D-4EFB-8909-DE25464EB3C2}" type="pres">
      <dgm:prSet presAssocID="{66033B3F-7C32-4E25-88FC-995A636F41A8}" presName="text_5" presStyleLbl="node1" presStyleIdx="4" presStyleCnt="5">
        <dgm:presLayoutVars>
          <dgm:bulletEnabled val="1"/>
        </dgm:presLayoutVars>
      </dgm:prSet>
      <dgm:spPr/>
      <dgm:t>
        <a:bodyPr/>
        <a:lstStyle/>
        <a:p>
          <a:endParaRPr lang="fr-FR"/>
        </a:p>
      </dgm:t>
    </dgm:pt>
    <dgm:pt modelId="{DB455B6A-C688-4681-A067-186D8E998C99}" type="pres">
      <dgm:prSet presAssocID="{66033B3F-7C32-4E25-88FC-995A636F41A8}" presName="accent_5" presStyleCnt="0"/>
      <dgm:spPr/>
    </dgm:pt>
    <dgm:pt modelId="{33C54FBA-2AC8-4FA0-A867-2DF973D41581}" type="pres">
      <dgm:prSet presAssocID="{66033B3F-7C32-4E25-88FC-995A636F41A8}" presName="accentRepeatNode" presStyleLbl="solidFgAcc1" presStyleIdx="4" presStyleCnt="5"/>
      <dgm:spPr>
        <a:solidFill>
          <a:srgbClr val="00B0F0"/>
        </a:solidFill>
      </dgm:spPr>
    </dgm:pt>
  </dgm:ptLst>
  <dgm:cxnLst>
    <dgm:cxn modelId="{064D0C4F-FC4C-4E22-AC45-110F557EC579}" type="presOf" srcId="{1A2273EF-05D7-4936-9301-8365718040E3}" destId="{C9B08833-DBC5-4891-95D1-D53DD46D1FB5}" srcOrd="0" destOrd="0" presId="urn:microsoft.com/office/officeart/2008/layout/VerticalCurvedList"/>
    <dgm:cxn modelId="{2EB8D27D-CF50-4842-BC1D-03AAFFE5E20E}" srcId="{132B4748-85F8-4C5B-8892-0164AE8E70D8}" destId="{FE8BC489-CB65-4A6C-B742-0A81116E9766}" srcOrd="1" destOrd="0" parTransId="{67455A94-F116-414A-B699-9B1A78F53ACB}" sibTransId="{AC0A3692-35F7-4EB1-9BA0-6404C4535C7E}"/>
    <dgm:cxn modelId="{324ECA2A-FBD3-4A97-9543-7ABE19A72C09}" srcId="{132B4748-85F8-4C5B-8892-0164AE8E70D8}" destId="{38DFAD76-E154-4B5C-ADB1-32B78CC56A78}" srcOrd="3" destOrd="0" parTransId="{87B9D794-607D-475B-84D4-28E6A5C27B68}" sibTransId="{D6B1BF38-ACDC-4EAF-B993-A7B27AE70E24}"/>
    <dgm:cxn modelId="{0E865935-0983-4CCD-9964-21CAA107B7A2}" type="presOf" srcId="{FE8BC489-CB65-4A6C-B742-0A81116E9766}" destId="{71837A6A-A52F-4347-8B2A-C6CB0528765B}" srcOrd="0" destOrd="0" presId="urn:microsoft.com/office/officeart/2008/layout/VerticalCurvedList"/>
    <dgm:cxn modelId="{5FACF69C-1CE6-4A5D-9F61-4022257B5023}" type="presOf" srcId="{4C77E5FE-4EE8-4529-ADCB-214D057F5530}" destId="{84AC7206-797E-4967-9EC6-2342BB50D750}" srcOrd="0" destOrd="0" presId="urn:microsoft.com/office/officeart/2008/layout/VerticalCurvedList"/>
    <dgm:cxn modelId="{BC0574E5-1970-495D-B54C-6BBC72F0FDA7}" type="presOf" srcId="{38DFAD76-E154-4B5C-ADB1-32B78CC56A78}" destId="{14F20084-FF6A-4315-BE44-D990C4D84CB2}" srcOrd="0" destOrd="0" presId="urn:microsoft.com/office/officeart/2008/layout/VerticalCurvedList"/>
    <dgm:cxn modelId="{4E4FBECE-4BDA-476E-8167-524298320EEB}" srcId="{132B4748-85F8-4C5B-8892-0164AE8E70D8}" destId="{4C77E5FE-4EE8-4529-ADCB-214D057F5530}" srcOrd="2" destOrd="0" parTransId="{55BF37C4-3A30-4C6C-9F95-ECD965BD2A6A}" sibTransId="{4294867F-5F6A-48A9-A6EA-45BB1797138E}"/>
    <dgm:cxn modelId="{1D421438-EE79-40DF-99F0-C9FF1FCCED3B}" srcId="{132B4748-85F8-4C5B-8892-0164AE8E70D8}" destId="{66033B3F-7C32-4E25-88FC-995A636F41A8}" srcOrd="4" destOrd="0" parTransId="{A4E094B8-3B40-4AC4-8F8A-B4A969F58E82}" sibTransId="{6F041BBE-3FF7-4287-8CDC-EFABA0646879}"/>
    <dgm:cxn modelId="{F997F4C2-C7FA-41FC-8733-097A9CAC9C61}" type="presOf" srcId="{132B4748-85F8-4C5B-8892-0164AE8E70D8}" destId="{0968737F-C64E-4454-9408-4B4469F26409}" srcOrd="0" destOrd="0" presId="urn:microsoft.com/office/officeart/2008/layout/VerticalCurvedList"/>
    <dgm:cxn modelId="{1938D8C0-5CC6-44B1-945D-CC82697A07CD}" srcId="{132B4748-85F8-4C5B-8892-0164AE8E70D8}" destId="{1A2273EF-05D7-4936-9301-8365718040E3}" srcOrd="0" destOrd="0" parTransId="{B53B2AEC-B4F7-409A-99A8-9AF8CA5740E1}" sibTransId="{70F19169-DC5C-4081-9AEC-63F94BE08549}"/>
    <dgm:cxn modelId="{13905510-6FFD-43BE-9F1E-C3BA3BD05CB1}" type="presOf" srcId="{66033B3F-7C32-4E25-88FC-995A636F41A8}" destId="{4168C885-3A8D-4EFB-8909-DE25464EB3C2}" srcOrd="0" destOrd="0" presId="urn:microsoft.com/office/officeart/2008/layout/VerticalCurvedList"/>
    <dgm:cxn modelId="{55FA7231-A999-4E37-BFE2-57B5BE1615CF}" type="presOf" srcId="{70F19169-DC5C-4081-9AEC-63F94BE08549}" destId="{83FC61EF-62B4-4277-8953-D59F2A9FD9B9}" srcOrd="0" destOrd="0" presId="urn:microsoft.com/office/officeart/2008/layout/VerticalCurvedList"/>
    <dgm:cxn modelId="{682D2657-2EE1-4607-AE4E-C802CA5770C5}" type="presParOf" srcId="{0968737F-C64E-4454-9408-4B4469F26409}" destId="{D15F93BA-6E98-4742-B3A9-E4F1D4312666}" srcOrd="0" destOrd="0" presId="urn:microsoft.com/office/officeart/2008/layout/VerticalCurvedList"/>
    <dgm:cxn modelId="{F150DBAD-DD2D-4F13-900E-B063AA8E65F8}" type="presParOf" srcId="{D15F93BA-6E98-4742-B3A9-E4F1D4312666}" destId="{A93C00EB-F8CB-4026-8423-F2EE6F6DD5A6}" srcOrd="0" destOrd="0" presId="urn:microsoft.com/office/officeart/2008/layout/VerticalCurvedList"/>
    <dgm:cxn modelId="{F38B3FB3-2D74-47BA-AAE7-FB41F155BB94}" type="presParOf" srcId="{A93C00EB-F8CB-4026-8423-F2EE6F6DD5A6}" destId="{C7DF670F-AD9A-464A-8F2D-30CF00339E23}" srcOrd="0" destOrd="0" presId="urn:microsoft.com/office/officeart/2008/layout/VerticalCurvedList"/>
    <dgm:cxn modelId="{2D1051A8-58FF-414E-9613-E23A6ACA2FCE}" type="presParOf" srcId="{A93C00EB-F8CB-4026-8423-F2EE6F6DD5A6}" destId="{83FC61EF-62B4-4277-8953-D59F2A9FD9B9}" srcOrd="1" destOrd="0" presId="urn:microsoft.com/office/officeart/2008/layout/VerticalCurvedList"/>
    <dgm:cxn modelId="{17391FB7-6742-4157-9211-668311B95887}" type="presParOf" srcId="{A93C00EB-F8CB-4026-8423-F2EE6F6DD5A6}" destId="{0AEFCA23-7E54-447A-9AB3-14F4F10D55C0}" srcOrd="2" destOrd="0" presId="urn:microsoft.com/office/officeart/2008/layout/VerticalCurvedList"/>
    <dgm:cxn modelId="{741E2FD4-BB8B-4E96-99D3-BE2E9EED4730}" type="presParOf" srcId="{A93C00EB-F8CB-4026-8423-F2EE6F6DD5A6}" destId="{947447FB-4AE7-448D-BFD5-F249F48B6FB6}" srcOrd="3" destOrd="0" presId="urn:microsoft.com/office/officeart/2008/layout/VerticalCurvedList"/>
    <dgm:cxn modelId="{5FA2869B-15F9-4BF3-B40B-E6CE35EB10BD}" type="presParOf" srcId="{D15F93BA-6E98-4742-B3A9-E4F1D4312666}" destId="{C9B08833-DBC5-4891-95D1-D53DD46D1FB5}" srcOrd="1" destOrd="0" presId="urn:microsoft.com/office/officeart/2008/layout/VerticalCurvedList"/>
    <dgm:cxn modelId="{C4BEEFD6-064F-4C41-97CF-F268CD345421}" type="presParOf" srcId="{D15F93BA-6E98-4742-B3A9-E4F1D4312666}" destId="{D7AFD676-B8D7-4B2C-9351-34D4E84F0FF7}" srcOrd="2" destOrd="0" presId="urn:microsoft.com/office/officeart/2008/layout/VerticalCurvedList"/>
    <dgm:cxn modelId="{2C11FAB9-F64F-45E6-9376-DBE6607C305D}" type="presParOf" srcId="{D7AFD676-B8D7-4B2C-9351-34D4E84F0FF7}" destId="{EA0B440C-4583-42AE-A207-4DB02237ADBB}" srcOrd="0" destOrd="0" presId="urn:microsoft.com/office/officeart/2008/layout/VerticalCurvedList"/>
    <dgm:cxn modelId="{EA9F24F0-B2B6-4269-859F-3D36F3AFF733}" type="presParOf" srcId="{D15F93BA-6E98-4742-B3A9-E4F1D4312666}" destId="{71837A6A-A52F-4347-8B2A-C6CB0528765B}" srcOrd="3" destOrd="0" presId="urn:microsoft.com/office/officeart/2008/layout/VerticalCurvedList"/>
    <dgm:cxn modelId="{2FFC03D2-B4C9-4C67-BE11-7D40BBA5AFE8}" type="presParOf" srcId="{D15F93BA-6E98-4742-B3A9-E4F1D4312666}" destId="{BCE73D23-497E-4AA0-9E5C-B2D097E87768}" srcOrd="4" destOrd="0" presId="urn:microsoft.com/office/officeart/2008/layout/VerticalCurvedList"/>
    <dgm:cxn modelId="{95B7B6BE-8712-4DD1-9688-57A3CA6E2266}" type="presParOf" srcId="{BCE73D23-497E-4AA0-9E5C-B2D097E87768}" destId="{2677CB94-5933-4E0D-B85C-49CE5C47C402}" srcOrd="0" destOrd="0" presId="urn:microsoft.com/office/officeart/2008/layout/VerticalCurvedList"/>
    <dgm:cxn modelId="{63EF0C74-8409-4CC4-9552-60148CFD0EF7}" type="presParOf" srcId="{D15F93BA-6E98-4742-B3A9-E4F1D4312666}" destId="{84AC7206-797E-4967-9EC6-2342BB50D750}" srcOrd="5" destOrd="0" presId="urn:microsoft.com/office/officeart/2008/layout/VerticalCurvedList"/>
    <dgm:cxn modelId="{BCDCA8B2-28CC-4867-BD2B-D41B38473DE2}" type="presParOf" srcId="{D15F93BA-6E98-4742-B3A9-E4F1D4312666}" destId="{DA002048-C4DF-473D-B19F-956398D69015}" srcOrd="6" destOrd="0" presId="urn:microsoft.com/office/officeart/2008/layout/VerticalCurvedList"/>
    <dgm:cxn modelId="{B2D0DB18-0DB7-4EDA-BF3E-9C2751F3D72D}" type="presParOf" srcId="{DA002048-C4DF-473D-B19F-956398D69015}" destId="{4EB8F266-CD4C-47BE-9352-B1FD662D0260}" srcOrd="0" destOrd="0" presId="urn:microsoft.com/office/officeart/2008/layout/VerticalCurvedList"/>
    <dgm:cxn modelId="{EF6DFD00-BD18-407D-8125-87D4D67F6A2E}" type="presParOf" srcId="{D15F93BA-6E98-4742-B3A9-E4F1D4312666}" destId="{14F20084-FF6A-4315-BE44-D990C4D84CB2}" srcOrd="7" destOrd="0" presId="urn:microsoft.com/office/officeart/2008/layout/VerticalCurvedList"/>
    <dgm:cxn modelId="{FD694541-4C2C-48C5-9BD6-97E9E93EA402}" type="presParOf" srcId="{D15F93BA-6E98-4742-B3A9-E4F1D4312666}" destId="{3B8FE2C0-884F-4C50-9706-AC77385E878B}" srcOrd="8" destOrd="0" presId="urn:microsoft.com/office/officeart/2008/layout/VerticalCurvedList"/>
    <dgm:cxn modelId="{68A22F14-EF42-4658-995F-A5D3C94C3D66}" type="presParOf" srcId="{3B8FE2C0-884F-4C50-9706-AC77385E878B}" destId="{B077FE20-1868-418B-8B85-3848547B9B2E}" srcOrd="0" destOrd="0" presId="urn:microsoft.com/office/officeart/2008/layout/VerticalCurvedList"/>
    <dgm:cxn modelId="{0618035A-2500-4E39-ABD6-923F4E7CE1F9}" type="presParOf" srcId="{D15F93BA-6E98-4742-B3A9-E4F1D4312666}" destId="{4168C885-3A8D-4EFB-8909-DE25464EB3C2}" srcOrd="9" destOrd="0" presId="urn:microsoft.com/office/officeart/2008/layout/VerticalCurvedList"/>
    <dgm:cxn modelId="{3557DDBB-2AD7-4E5C-A709-3D6324A1A972}" type="presParOf" srcId="{D15F93BA-6E98-4742-B3A9-E4F1D4312666}" destId="{DB455B6A-C688-4681-A067-186D8E998C99}" srcOrd="10" destOrd="0" presId="urn:microsoft.com/office/officeart/2008/layout/VerticalCurvedList"/>
    <dgm:cxn modelId="{B559F06E-16D7-4469-822A-D082A7BA328F}" type="presParOf" srcId="{DB455B6A-C688-4681-A067-186D8E998C99}" destId="{33C54FBA-2AC8-4FA0-A867-2DF973D41581}" srcOrd="0" destOrd="0" presId="urn:microsoft.com/office/officeart/2008/layout/VerticalCurvedList"/>
  </dgm:cxnLst>
  <dgm:bg/>
  <dgm:whole>
    <a:ln>
      <a:no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D4F27-FF8E-4EF7-8ABE-B64D410DBE87}" type="doc">
      <dgm:prSet loTypeId="urn:microsoft.com/office/officeart/2005/8/layout/vList3#1" loCatId="picture" qsTypeId="urn:microsoft.com/office/officeart/2005/8/quickstyle/3d2" qsCatId="3D" csTypeId="urn:microsoft.com/office/officeart/2005/8/colors/colorful5" csCatId="colorful" phldr="1"/>
      <dgm:spPr/>
      <dgm:t>
        <a:bodyPr/>
        <a:lstStyle/>
        <a:p>
          <a:endParaRPr lang="fr-FR"/>
        </a:p>
      </dgm:t>
    </dgm:pt>
    <dgm:pt modelId="{FDA83B8A-893A-4BD5-B67C-CFB670B8E47D}">
      <dgm:prSet phldrT="[Texte]"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t"/>
        <a:lstStyle/>
        <a:p>
          <a:pPr algn="ctr">
            <a:lnSpc>
              <a:spcPct val="150000"/>
            </a:lnSpc>
          </a:pPr>
          <a:endParaRPr lang="fr-FR" sz="4800" dirty="0">
            <a:solidFill>
              <a:srgbClr val="00B0F0"/>
            </a:solidFill>
            <a:latin typeface="Arial" panose="020B0604020202020204" pitchFamily="34" charset="0"/>
            <a:cs typeface="Arial" panose="020B0604020202020204" pitchFamily="34" charset="0"/>
          </a:endParaRPr>
        </a:p>
      </dgm:t>
    </dgm:pt>
    <dgm:pt modelId="{3A68E153-B70C-4B33-8BA8-ECDF15B778AB}" type="parTrans" cxnId="{DB87A54C-E817-425E-89F6-573B128A8052}">
      <dgm:prSet/>
      <dgm:spPr/>
      <dgm:t>
        <a:bodyPr/>
        <a:lstStyle/>
        <a:p>
          <a:pPr algn="ctr"/>
          <a:endParaRPr lang="fr-FR"/>
        </a:p>
      </dgm:t>
    </dgm:pt>
    <dgm:pt modelId="{323D9213-536E-4822-93FF-95834D49B36B}" type="sibTrans" cxnId="{DB87A54C-E817-425E-89F6-573B128A8052}">
      <dgm:prSet/>
      <dgm:spPr/>
      <dgm:t>
        <a:bodyPr/>
        <a:lstStyle/>
        <a:p>
          <a:pPr algn="ctr"/>
          <a:endParaRPr lang="fr-FR"/>
        </a:p>
      </dgm:t>
    </dgm:pt>
    <dgm:pt modelId="{BBE8CC42-53EE-4116-B0B5-2A63D7D948DD}" type="pres">
      <dgm:prSet presAssocID="{A43D4F27-FF8E-4EF7-8ABE-B64D410DBE87}" presName="linearFlow" presStyleCnt="0">
        <dgm:presLayoutVars>
          <dgm:dir/>
          <dgm:resizeHandles val="exact"/>
        </dgm:presLayoutVars>
      </dgm:prSet>
      <dgm:spPr/>
      <dgm:t>
        <a:bodyPr/>
        <a:lstStyle/>
        <a:p>
          <a:endParaRPr lang="fr-FR"/>
        </a:p>
      </dgm:t>
    </dgm:pt>
    <dgm:pt modelId="{8365577C-B6B1-402A-AF06-E1DA3D539AA6}" type="pres">
      <dgm:prSet presAssocID="{FDA83B8A-893A-4BD5-B67C-CFB670B8E47D}" presName="composite" presStyleCnt="0"/>
      <dgm:spPr/>
    </dgm:pt>
    <dgm:pt modelId="{6F5BA4CE-97CA-4679-91E8-7FF9E13F567B}" type="pres">
      <dgm:prSet presAssocID="{FDA83B8A-893A-4BD5-B67C-CFB670B8E47D}" presName="imgShp" presStyleLbl="fgImgPlace1" presStyleIdx="0" presStyleCnt="1" custScaleX="117538" custScaleY="115138" custLinFactNeighborX="-28185" custLinFactNeighborY="-8389"/>
      <dgm:spPr>
        <a:blipFill rotWithShape="1">
          <a:blip xmlns:r="http://schemas.openxmlformats.org/officeDocument/2006/relationships" r:embed="rId1"/>
          <a:stretch>
            <a:fillRect/>
          </a:stretch>
        </a:blipFill>
      </dgm:spPr>
    </dgm:pt>
    <dgm:pt modelId="{FADD9052-4E1C-4B25-A468-1FCEE4FE2300}" type="pres">
      <dgm:prSet presAssocID="{FDA83B8A-893A-4BD5-B67C-CFB670B8E47D}" presName="txShp" presStyleLbl="node1" presStyleIdx="0" presStyleCnt="1" custScaleX="111611" custScaleY="77044" custLinFactNeighborX="3887" custLinFactNeighborY="-1772">
        <dgm:presLayoutVars>
          <dgm:bulletEnabled val="1"/>
        </dgm:presLayoutVars>
      </dgm:prSet>
      <dgm:spPr/>
      <dgm:t>
        <a:bodyPr/>
        <a:lstStyle/>
        <a:p>
          <a:endParaRPr lang="fr-FR"/>
        </a:p>
      </dgm:t>
    </dgm:pt>
  </dgm:ptLst>
  <dgm:cxnLst>
    <dgm:cxn modelId="{DB87A54C-E817-425E-89F6-573B128A8052}" srcId="{A43D4F27-FF8E-4EF7-8ABE-B64D410DBE87}" destId="{FDA83B8A-893A-4BD5-B67C-CFB670B8E47D}" srcOrd="0" destOrd="0" parTransId="{3A68E153-B70C-4B33-8BA8-ECDF15B778AB}" sibTransId="{323D9213-536E-4822-93FF-95834D49B36B}"/>
    <dgm:cxn modelId="{6DADCAEB-9843-4E49-8971-ED9B86EAF771}" type="presOf" srcId="{FDA83B8A-893A-4BD5-B67C-CFB670B8E47D}" destId="{FADD9052-4E1C-4B25-A468-1FCEE4FE2300}" srcOrd="0" destOrd="0" presId="urn:microsoft.com/office/officeart/2005/8/layout/vList3#1"/>
    <dgm:cxn modelId="{238DCD87-FEFF-4AB9-811D-644F67999CFF}" type="presOf" srcId="{A43D4F27-FF8E-4EF7-8ABE-B64D410DBE87}" destId="{BBE8CC42-53EE-4116-B0B5-2A63D7D948DD}" srcOrd="0" destOrd="0" presId="urn:microsoft.com/office/officeart/2005/8/layout/vList3#1"/>
    <dgm:cxn modelId="{3DC6F140-DC50-4E94-8FF9-F2B432F2738B}" type="presParOf" srcId="{BBE8CC42-53EE-4116-B0B5-2A63D7D948DD}" destId="{8365577C-B6B1-402A-AF06-E1DA3D539AA6}" srcOrd="0" destOrd="0" presId="urn:microsoft.com/office/officeart/2005/8/layout/vList3#1"/>
    <dgm:cxn modelId="{4FDBF71D-9850-4CD4-9F22-8D388F1750FC}" type="presParOf" srcId="{8365577C-B6B1-402A-AF06-E1DA3D539AA6}" destId="{6F5BA4CE-97CA-4679-91E8-7FF9E13F567B}" srcOrd="0" destOrd="0" presId="urn:microsoft.com/office/officeart/2005/8/layout/vList3#1"/>
    <dgm:cxn modelId="{E129578B-E644-4375-9014-8A66E499F925}" type="presParOf" srcId="{8365577C-B6B1-402A-AF06-E1DA3D539AA6}" destId="{FADD9052-4E1C-4B25-A468-1FCEE4FE2300}"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D4F27-FF8E-4EF7-8ABE-B64D410DBE87}" type="doc">
      <dgm:prSet loTypeId="urn:microsoft.com/office/officeart/2005/8/layout/vList3#2" loCatId="picture" qsTypeId="urn:microsoft.com/office/officeart/2005/8/quickstyle/3d2" qsCatId="3D" csTypeId="urn:microsoft.com/office/officeart/2005/8/colors/colorful5" csCatId="colorful" phldr="1"/>
      <dgm:spPr/>
      <dgm:t>
        <a:bodyPr/>
        <a:lstStyle/>
        <a:p>
          <a:endParaRPr lang="fr-FR"/>
        </a:p>
      </dgm:t>
    </dgm:pt>
    <dgm:pt modelId="{FDA83B8A-893A-4BD5-B67C-CFB670B8E47D}">
      <dgm:prSet phldrT="[Texte]"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t"/>
        <a:lstStyle/>
        <a:p>
          <a:pPr>
            <a:lnSpc>
              <a:spcPct val="150000"/>
            </a:lnSpc>
          </a:pPr>
          <a:endParaRPr lang="fr-FR" sz="4800" dirty="0">
            <a:latin typeface="Arial" panose="020B0604020202020204" pitchFamily="34" charset="0"/>
            <a:cs typeface="Arial" panose="020B0604020202020204" pitchFamily="34" charset="0"/>
          </a:endParaRPr>
        </a:p>
      </dgm:t>
    </dgm:pt>
    <dgm:pt modelId="{3A68E153-B70C-4B33-8BA8-ECDF15B778AB}" type="parTrans" cxnId="{DB87A54C-E817-425E-89F6-573B128A8052}">
      <dgm:prSet/>
      <dgm:spPr/>
      <dgm:t>
        <a:bodyPr/>
        <a:lstStyle/>
        <a:p>
          <a:endParaRPr lang="fr-FR"/>
        </a:p>
      </dgm:t>
    </dgm:pt>
    <dgm:pt modelId="{323D9213-536E-4822-93FF-95834D49B36B}" type="sibTrans" cxnId="{DB87A54C-E817-425E-89F6-573B128A8052}">
      <dgm:prSet/>
      <dgm:spPr/>
      <dgm:t>
        <a:bodyPr/>
        <a:lstStyle/>
        <a:p>
          <a:endParaRPr lang="fr-FR"/>
        </a:p>
      </dgm:t>
    </dgm:pt>
    <dgm:pt modelId="{BBE8CC42-53EE-4116-B0B5-2A63D7D948DD}" type="pres">
      <dgm:prSet presAssocID="{A43D4F27-FF8E-4EF7-8ABE-B64D410DBE87}" presName="linearFlow" presStyleCnt="0">
        <dgm:presLayoutVars>
          <dgm:dir/>
          <dgm:resizeHandles val="exact"/>
        </dgm:presLayoutVars>
      </dgm:prSet>
      <dgm:spPr/>
      <dgm:t>
        <a:bodyPr/>
        <a:lstStyle/>
        <a:p>
          <a:endParaRPr lang="fr-FR"/>
        </a:p>
      </dgm:t>
    </dgm:pt>
    <dgm:pt modelId="{8365577C-B6B1-402A-AF06-E1DA3D539AA6}" type="pres">
      <dgm:prSet presAssocID="{FDA83B8A-893A-4BD5-B67C-CFB670B8E47D}" presName="composite" presStyleCnt="0"/>
      <dgm:spPr/>
    </dgm:pt>
    <dgm:pt modelId="{6F5BA4CE-97CA-4679-91E8-7FF9E13F567B}" type="pres">
      <dgm:prSet presAssocID="{FDA83B8A-893A-4BD5-B67C-CFB670B8E47D}" presName="imgShp" presStyleLbl="fgImgPlace1" presStyleIdx="0" presStyleCnt="1" custScaleX="122136" custScaleY="119796" custLinFactNeighborX="-69284"/>
      <dgm:spPr>
        <a:blipFill rotWithShape="1">
          <a:blip xmlns:r="http://schemas.openxmlformats.org/officeDocument/2006/relationships" r:embed="rId1"/>
          <a:stretch>
            <a:fillRect/>
          </a:stretch>
        </a:blipFill>
        <a:ln>
          <a:solidFill>
            <a:schemeClr val="accent5"/>
          </a:solidFill>
        </a:ln>
      </dgm:spPr>
    </dgm:pt>
    <dgm:pt modelId="{FADD9052-4E1C-4B25-A468-1FCEE4FE2300}" type="pres">
      <dgm:prSet presAssocID="{FDA83B8A-893A-4BD5-B67C-CFB670B8E47D}" presName="txShp" presStyleLbl="node1" presStyleIdx="0" presStyleCnt="1" custScaleX="111114" custScaleY="75815" custLinFactNeighborX="10117" custLinFactNeighborY="707">
        <dgm:presLayoutVars>
          <dgm:bulletEnabled val="1"/>
        </dgm:presLayoutVars>
      </dgm:prSet>
      <dgm:spPr/>
      <dgm:t>
        <a:bodyPr/>
        <a:lstStyle/>
        <a:p>
          <a:endParaRPr lang="fr-FR"/>
        </a:p>
      </dgm:t>
    </dgm:pt>
  </dgm:ptLst>
  <dgm:cxnLst>
    <dgm:cxn modelId="{DB87A54C-E817-425E-89F6-573B128A8052}" srcId="{A43D4F27-FF8E-4EF7-8ABE-B64D410DBE87}" destId="{FDA83B8A-893A-4BD5-B67C-CFB670B8E47D}" srcOrd="0" destOrd="0" parTransId="{3A68E153-B70C-4B33-8BA8-ECDF15B778AB}" sibTransId="{323D9213-536E-4822-93FF-95834D49B36B}"/>
    <dgm:cxn modelId="{E9F57ACD-CAA5-4C73-A85C-299B584BD2AF}" type="presOf" srcId="{FDA83B8A-893A-4BD5-B67C-CFB670B8E47D}" destId="{FADD9052-4E1C-4B25-A468-1FCEE4FE2300}" srcOrd="0" destOrd="0" presId="urn:microsoft.com/office/officeart/2005/8/layout/vList3#2"/>
    <dgm:cxn modelId="{5C8A9B72-AE5C-42C2-B720-CD8499948563}" type="presOf" srcId="{A43D4F27-FF8E-4EF7-8ABE-B64D410DBE87}" destId="{BBE8CC42-53EE-4116-B0B5-2A63D7D948DD}" srcOrd="0" destOrd="0" presId="urn:microsoft.com/office/officeart/2005/8/layout/vList3#2"/>
    <dgm:cxn modelId="{8FABF844-3CD9-4830-B3FE-D39F3A6046A5}" type="presParOf" srcId="{BBE8CC42-53EE-4116-B0B5-2A63D7D948DD}" destId="{8365577C-B6B1-402A-AF06-E1DA3D539AA6}" srcOrd="0" destOrd="0" presId="urn:microsoft.com/office/officeart/2005/8/layout/vList3#2"/>
    <dgm:cxn modelId="{62949223-BB13-4DB4-825D-6B2FCE70CBAF}" type="presParOf" srcId="{8365577C-B6B1-402A-AF06-E1DA3D539AA6}" destId="{6F5BA4CE-97CA-4679-91E8-7FF9E13F567B}" srcOrd="0" destOrd="0" presId="urn:microsoft.com/office/officeart/2005/8/layout/vList3#2"/>
    <dgm:cxn modelId="{EC14AE5F-4BA4-48C8-8496-12170FD228F1}" type="presParOf" srcId="{8365577C-B6B1-402A-AF06-E1DA3D539AA6}" destId="{FADD9052-4E1C-4B25-A468-1FCEE4FE2300}" srcOrd="1" destOrd="0" presId="urn:microsoft.com/office/officeart/2005/8/layout/vList3#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C61EF-62B4-4277-8953-D59F2A9FD9B9}">
      <dsp:nvSpPr>
        <dsp:cNvPr id="0" name=""/>
        <dsp:cNvSpPr/>
      </dsp:nvSpPr>
      <dsp:spPr>
        <a:xfrm>
          <a:off x="-6667277" y="-1019550"/>
          <a:ext cx="7935321" cy="7935321"/>
        </a:xfrm>
        <a:prstGeom prst="blockArc">
          <a:avLst>
            <a:gd name="adj1" fmla="val 18900000"/>
            <a:gd name="adj2" fmla="val 2700000"/>
            <a:gd name="adj3" fmla="val 272"/>
          </a:avLst>
        </a:prstGeom>
        <a:noFill/>
        <a:ln w="10000"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B08833-DBC5-4891-95D1-D53DD46D1FB5}">
      <dsp:nvSpPr>
        <dsp:cNvPr id="0" name=""/>
        <dsp:cNvSpPr/>
      </dsp:nvSpPr>
      <dsp:spPr>
        <a:xfrm>
          <a:off x="553846" y="381460"/>
          <a:ext cx="7561649" cy="737263"/>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585203" tIns="60960" rIns="60960" bIns="60960" numCol="1" spcCol="1270" anchor="ctr" anchorCtr="0">
          <a:noAutofit/>
        </a:bodyPr>
        <a:lstStyle/>
        <a:p>
          <a:pPr lvl="0" algn="l" defTabSz="1066800">
            <a:lnSpc>
              <a:spcPct val="90000"/>
            </a:lnSpc>
            <a:spcBef>
              <a:spcPct val="0"/>
            </a:spcBef>
            <a:spcAft>
              <a:spcPct val="35000"/>
            </a:spcAft>
          </a:pPr>
          <a:r>
            <a:rPr lang="fr-CM" sz="2400" kern="1200" dirty="0">
              <a:latin typeface="Times New Roman" pitchFamily="18" charset="0"/>
              <a:cs typeface="Times New Roman" pitchFamily="18" charset="0"/>
            </a:rPr>
            <a:t>  </a:t>
          </a:r>
          <a:r>
            <a:rPr lang="fr-CM" sz="2400" b="1" kern="1200" dirty="0">
              <a:latin typeface="Times New Roman" pitchFamily="18" charset="0"/>
              <a:cs typeface="Times New Roman" pitchFamily="18" charset="0"/>
            </a:rPr>
            <a:t>INTRODUCTION</a:t>
          </a:r>
          <a:endParaRPr lang="en-US" sz="2400" b="1" kern="1200" dirty="0">
            <a:latin typeface="Times New Roman" pitchFamily="18" charset="0"/>
            <a:cs typeface="Times New Roman" pitchFamily="18" charset="0"/>
          </a:endParaRPr>
        </a:p>
      </dsp:txBody>
      <dsp:txXfrm>
        <a:off x="553846" y="381460"/>
        <a:ext cx="7561649" cy="737263"/>
      </dsp:txXfrm>
    </dsp:sp>
    <dsp:sp modelId="{EA0B440C-4583-42AE-A207-4DB02237ADBB}">
      <dsp:nvSpPr>
        <dsp:cNvPr id="0" name=""/>
        <dsp:cNvSpPr/>
      </dsp:nvSpPr>
      <dsp:spPr>
        <a:xfrm>
          <a:off x="93056" y="276237"/>
          <a:ext cx="921579" cy="921579"/>
        </a:xfrm>
        <a:prstGeom prst="ellipse">
          <a:avLst/>
        </a:prstGeom>
        <a:solidFill>
          <a:srgbClr val="00B0F0"/>
        </a:solidFill>
        <a:ln w="100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837A6A-A52F-4347-8B2A-C6CB0528765B}">
      <dsp:nvSpPr>
        <dsp:cNvPr id="0" name=""/>
        <dsp:cNvSpPr/>
      </dsp:nvSpPr>
      <dsp:spPr>
        <a:xfrm>
          <a:off x="1082147" y="1473937"/>
          <a:ext cx="7033348" cy="737263"/>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585203"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CADRE SCIENTIFIQUE DE L’ÉTUDE</a:t>
          </a:r>
          <a:endParaRPr lang="en-US" sz="2400" b="1" kern="1200" dirty="0">
            <a:latin typeface="Times New Roman" pitchFamily="18" charset="0"/>
            <a:cs typeface="Times New Roman" pitchFamily="18" charset="0"/>
          </a:endParaRPr>
        </a:p>
      </dsp:txBody>
      <dsp:txXfrm>
        <a:off x="1082147" y="1473937"/>
        <a:ext cx="7033348" cy="737263"/>
      </dsp:txXfrm>
    </dsp:sp>
    <dsp:sp modelId="{2677CB94-5933-4E0D-B85C-49CE5C47C402}">
      <dsp:nvSpPr>
        <dsp:cNvPr id="0" name=""/>
        <dsp:cNvSpPr/>
      </dsp:nvSpPr>
      <dsp:spPr>
        <a:xfrm>
          <a:off x="621358" y="1381779"/>
          <a:ext cx="921579" cy="921579"/>
        </a:xfrm>
        <a:prstGeom prst="ellipse">
          <a:avLst/>
        </a:prstGeom>
        <a:solidFill>
          <a:srgbClr val="00B0F0"/>
        </a:solidFill>
        <a:ln w="100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AC7206-797E-4967-9EC6-2342BB50D750}">
      <dsp:nvSpPr>
        <dsp:cNvPr id="0" name=""/>
        <dsp:cNvSpPr/>
      </dsp:nvSpPr>
      <dsp:spPr>
        <a:xfrm>
          <a:off x="1244294" y="2579478"/>
          <a:ext cx="6871202" cy="737263"/>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585203" tIns="60960" rIns="60960" bIns="60960" numCol="1" spcCol="1270" anchor="ctr" anchorCtr="0">
          <a:noAutofit/>
        </a:bodyPr>
        <a:lstStyle/>
        <a:p>
          <a:pPr lvl="0" algn="l" defTabSz="1066800">
            <a:lnSpc>
              <a:spcPct val="90000"/>
            </a:lnSpc>
            <a:spcBef>
              <a:spcPct val="0"/>
            </a:spcBef>
            <a:spcAft>
              <a:spcPct val="35000"/>
            </a:spcAft>
          </a:pPr>
          <a:r>
            <a:rPr lang="fr-CM" sz="2400" kern="1200" dirty="0">
              <a:latin typeface="Times New Roman" pitchFamily="18" charset="0"/>
              <a:cs typeface="Times New Roman" pitchFamily="18" charset="0"/>
            </a:rPr>
            <a:t>  </a:t>
          </a:r>
          <a:r>
            <a:rPr lang="fr-CM" sz="2400" b="1" kern="1200" dirty="0" smtClean="0">
              <a:latin typeface="Times New Roman" pitchFamily="18" charset="0"/>
              <a:cs typeface="Times New Roman" pitchFamily="18" charset="0"/>
            </a:rPr>
            <a:t>MATERIELS </a:t>
          </a:r>
          <a:r>
            <a:rPr lang="fr-CM" sz="2400" b="1" kern="1200" dirty="0">
              <a:latin typeface="Times New Roman" pitchFamily="18" charset="0"/>
              <a:cs typeface="Times New Roman" pitchFamily="18" charset="0"/>
            </a:rPr>
            <a:t>ET METHODES</a:t>
          </a:r>
          <a:endParaRPr lang="en-US" sz="2400" b="1" kern="1200" dirty="0">
            <a:latin typeface="Times New Roman" pitchFamily="18" charset="0"/>
            <a:cs typeface="Times New Roman" pitchFamily="18" charset="0"/>
          </a:endParaRPr>
        </a:p>
      </dsp:txBody>
      <dsp:txXfrm>
        <a:off x="1244294" y="2579478"/>
        <a:ext cx="6871202" cy="737263"/>
      </dsp:txXfrm>
    </dsp:sp>
    <dsp:sp modelId="{4EB8F266-CD4C-47BE-9352-B1FD662D0260}">
      <dsp:nvSpPr>
        <dsp:cNvPr id="0" name=""/>
        <dsp:cNvSpPr/>
      </dsp:nvSpPr>
      <dsp:spPr>
        <a:xfrm>
          <a:off x="783504" y="2487320"/>
          <a:ext cx="921579" cy="921579"/>
        </a:xfrm>
        <a:prstGeom prst="ellipse">
          <a:avLst/>
        </a:prstGeom>
        <a:solidFill>
          <a:srgbClr val="00B0F0"/>
        </a:solidFill>
        <a:ln w="100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F20084-FF6A-4315-BE44-D990C4D84CB2}">
      <dsp:nvSpPr>
        <dsp:cNvPr id="0" name=""/>
        <dsp:cNvSpPr/>
      </dsp:nvSpPr>
      <dsp:spPr>
        <a:xfrm>
          <a:off x="1082147" y="3685020"/>
          <a:ext cx="7033348" cy="737263"/>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585203" tIns="60960" rIns="60960" bIns="60960" numCol="1" spcCol="1270" anchor="ctr" anchorCtr="0">
          <a:noAutofit/>
        </a:bodyPr>
        <a:lstStyle/>
        <a:p>
          <a:pPr lvl="0" algn="l" defTabSz="1066800">
            <a:lnSpc>
              <a:spcPct val="90000"/>
            </a:lnSpc>
            <a:spcBef>
              <a:spcPct val="0"/>
            </a:spcBef>
            <a:spcAft>
              <a:spcPct val="35000"/>
            </a:spcAft>
          </a:pPr>
          <a:r>
            <a:rPr lang="fr-CM" sz="2400" b="1" kern="1200" dirty="0">
              <a:latin typeface="Arial" panose="020B0604020202020204" pitchFamily="34" charset="0"/>
              <a:cs typeface="Arial" panose="020B0604020202020204" pitchFamily="34" charset="0"/>
            </a:rPr>
            <a:t>  </a:t>
          </a:r>
          <a:r>
            <a:rPr lang="fr-CM" sz="2400" b="1" kern="1200" dirty="0">
              <a:latin typeface="Times New Roman" pitchFamily="18" charset="0"/>
              <a:cs typeface="Times New Roman" pitchFamily="18" charset="0"/>
            </a:rPr>
            <a:t>RÉSULTATS</a:t>
          </a:r>
          <a:r>
            <a:rPr lang="fr-CM" sz="2400" b="1" kern="1200" dirty="0">
              <a:latin typeface="Arial" panose="020B0604020202020204" pitchFamily="34" charset="0"/>
              <a:cs typeface="Arial" panose="020B0604020202020204" pitchFamily="34" charset="0"/>
            </a:rPr>
            <a:t>  </a:t>
          </a:r>
          <a:r>
            <a:rPr lang="fr-CM" sz="2400" b="1" kern="1200" dirty="0">
              <a:latin typeface="Times New Roman" pitchFamily="18" charset="0"/>
              <a:cs typeface="Times New Roman" pitchFamily="18" charset="0"/>
            </a:rPr>
            <a:t>ET </a:t>
          </a:r>
          <a:r>
            <a:rPr lang="fr-CM" sz="2400" b="1" kern="1200" dirty="0" smtClean="0">
              <a:latin typeface="Times New Roman" pitchFamily="18" charset="0"/>
              <a:cs typeface="Times New Roman" pitchFamily="18" charset="0"/>
            </a:rPr>
            <a:t>DISCUSSION</a:t>
          </a:r>
          <a:endParaRPr lang="en-US" sz="2400" b="1" kern="1200" dirty="0">
            <a:latin typeface="Times New Roman" pitchFamily="18" charset="0"/>
            <a:cs typeface="Times New Roman" pitchFamily="18" charset="0"/>
          </a:endParaRPr>
        </a:p>
      </dsp:txBody>
      <dsp:txXfrm>
        <a:off x="1082147" y="3685020"/>
        <a:ext cx="7033348" cy="737263"/>
      </dsp:txXfrm>
    </dsp:sp>
    <dsp:sp modelId="{B077FE20-1868-418B-8B85-3848547B9B2E}">
      <dsp:nvSpPr>
        <dsp:cNvPr id="0" name=""/>
        <dsp:cNvSpPr/>
      </dsp:nvSpPr>
      <dsp:spPr>
        <a:xfrm>
          <a:off x="621358" y="3592862"/>
          <a:ext cx="921579" cy="921579"/>
        </a:xfrm>
        <a:prstGeom prst="ellipse">
          <a:avLst/>
        </a:prstGeom>
        <a:solidFill>
          <a:srgbClr val="00B0F0"/>
        </a:solidFill>
        <a:ln w="100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68C885-3A8D-4EFB-8909-DE25464EB3C2}">
      <dsp:nvSpPr>
        <dsp:cNvPr id="0" name=""/>
        <dsp:cNvSpPr/>
      </dsp:nvSpPr>
      <dsp:spPr>
        <a:xfrm>
          <a:off x="553846" y="4790561"/>
          <a:ext cx="7561649" cy="737263"/>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585203" tIns="60960" rIns="60960" bIns="60960" numCol="1" spcCol="1270" anchor="ctr" anchorCtr="0">
          <a:noAutofit/>
        </a:bodyPr>
        <a:lstStyle/>
        <a:p>
          <a:pPr lvl="0" algn="l" defTabSz="1066800">
            <a:lnSpc>
              <a:spcPct val="90000"/>
            </a:lnSpc>
            <a:spcBef>
              <a:spcPct val="0"/>
            </a:spcBef>
            <a:spcAft>
              <a:spcPct val="35000"/>
            </a:spcAft>
          </a:pPr>
          <a:r>
            <a:rPr lang="fr-CM" sz="2400" kern="1200" dirty="0">
              <a:latin typeface="Arial" panose="020B0604020202020204" pitchFamily="34" charset="0"/>
              <a:cs typeface="Arial" panose="020B0604020202020204" pitchFamily="34" charset="0"/>
            </a:rPr>
            <a:t>  </a:t>
          </a:r>
          <a:r>
            <a:rPr lang="fr-CM" sz="2400" b="1" kern="1200" dirty="0">
              <a:latin typeface="Times New Roman" pitchFamily="18" charset="0"/>
              <a:cs typeface="Times New Roman" pitchFamily="18" charset="0"/>
            </a:rPr>
            <a:t>CONCLUSION ET SUGGESTIONS</a:t>
          </a:r>
          <a:endParaRPr lang="en-US" sz="2400" b="1" kern="1200" dirty="0">
            <a:latin typeface="Times New Roman" pitchFamily="18" charset="0"/>
            <a:cs typeface="Times New Roman" pitchFamily="18" charset="0"/>
          </a:endParaRPr>
        </a:p>
      </dsp:txBody>
      <dsp:txXfrm>
        <a:off x="553846" y="4790561"/>
        <a:ext cx="7561649" cy="737263"/>
      </dsp:txXfrm>
    </dsp:sp>
    <dsp:sp modelId="{33C54FBA-2AC8-4FA0-A867-2DF973D41581}">
      <dsp:nvSpPr>
        <dsp:cNvPr id="0" name=""/>
        <dsp:cNvSpPr/>
      </dsp:nvSpPr>
      <dsp:spPr>
        <a:xfrm>
          <a:off x="93056" y="4698403"/>
          <a:ext cx="921579" cy="921579"/>
        </a:xfrm>
        <a:prstGeom prst="ellipse">
          <a:avLst/>
        </a:prstGeom>
        <a:solidFill>
          <a:srgbClr val="00B0F0"/>
        </a:solidFill>
        <a:ln w="100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D9052-4E1C-4B25-A468-1FCEE4FE2300}">
      <dsp:nvSpPr>
        <dsp:cNvPr id="0" name=""/>
        <dsp:cNvSpPr/>
      </dsp:nvSpPr>
      <dsp:spPr>
        <a:xfrm rot="10800000">
          <a:off x="2596258" y="1307232"/>
          <a:ext cx="8239285" cy="2865131"/>
        </a:xfrm>
        <a:prstGeom prst="homePlate">
          <a:avLst/>
        </a:prstGeom>
        <a:solidFill>
          <a:srgbClr val="00B0F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639898" tIns="182880" rIns="341376" bIns="182880" numCol="1" spcCol="1270" anchor="t" anchorCtr="0">
          <a:noAutofit/>
        </a:bodyPr>
        <a:lstStyle/>
        <a:p>
          <a:pPr lvl="0" algn="ctr" defTabSz="2133600">
            <a:lnSpc>
              <a:spcPct val="150000"/>
            </a:lnSpc>
            <a:spcBef>
              <a:spcPct val="0"/>
            </a:spcBef>
            <a:spcAft>
              <a:spcPct val="35000"/>
            </a:spcAft>
          </a:pPr>
          <a:endParaRPr lang="fr-FR" sz="4800" kern="1200" dirty="0">
            <a:solidFill>
              <a:srgbClr val="00B0F0"/>
            </a:solidFill>
            <a:latin typeface="Arial" panose="020B0604020202020204" pitchFamily="34" charset="0"/>
            <a:cs typeface="Arial" panose="020B0604020202020204" pitchFamily="34" charset="0"/>
          </a:endParaRPr>
        </a:p>
      </dsp:txBody>
      <dsp:txXfrm rot="10800000">
        <a:off x="3312541" y="1307232"/>
        <a:ext cx="7523002" cy="2865131"/>
      </dsp:txXfrm>
    </dsp:sp>
    <dsp:sp modelId="{6F5BA4CE-97CA-4679-91E8-7FF9E13F567B}">
      <dsp:nvSpPr>
        <dsp:cNvPr id="0" name=""/>
        <dsp:cNvSpPr/>
      </dsp:nvSpPr>
      <dsp:spPr>
        <a:xfrm>
          <a:off x="0" y="352833"/>
          <a:ext cx="4371032" cy="4281780"/>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D9052-4E1C-4B25-A468-1FCEE4FE2300}">
      <dsp:nvSpPr>
        <dsp:cNvPr id="0" name=""/>
        <dsp:cNvSpPr/>
      </dsp:nvSpPr>
      <dsp:spPr>
        <a:xfrm rot="10800000">
          <a:off x="2782497" y="1557300"/>
          <a:ext cx="7874661" cy="2706707"/>
        </a:xfrm>
        <a:prstGeom prst="homePlate">
          <a:avLst/>
        </a:prstGeom>
        <a:solidFill>
          <a:srgbClr val="00B0F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574336" tIns="182880" rIns="341376" bIns="182880" numCol="1" spcCol="1270" anchor="t" anchorCtr="0">
          <a:noAutofit/>
        </a:bodyPr>
        <a:lstStyle/>
        <a:p>
          <a:pPr lvl="0" algn="ctr" defTabSz="2133600">
            <a:lnSpc>
              <a:spcPct val="150000"/>
            </a:lnSpc>
            <a:spcBef>
              <a:spcPct val="0"/>
            </a:spcBef>
            <a:spcAft>
              <a:spcPct val="35000"/>
            </a:spcAft>
          </a:pPr>
          <a:endParaRPr lang="fr-FR" sz="4800" kern="1200" dirty="0">
            <a:latin typeface="Arial" panose="020B0604020202020204" pitchFamily="34" charset="0"/>
            <a:cs typeface="Arial" panose="020B0604020202020204" pitchFamily="34" charset="0"/>
          </a:endParaRPr>
        </a:p>
      </dsp:txBody>
      <dsp:txXfrm rot="10800000">
        <a:off x="3459174" y="1557300"/>
        <a:ext cx="7197984" cy="2706707"/>
      </dsp:txXfrm>
    </dsp:sp>
    <dsp:sp modelId="{6F5BA4CE-97CA-4679-91E8-7FF9E13F567B}">
      <dsp:nvSpPr>
        <dsp:cNvPr id="0" name=""/>
        <dsp:cNvSpPr/>
      </dsp:nvSpPr>
      <dsp:spPr>
        <a:xfrm>
          <a:off x="0" y="746966"/>
          <a:ext cx="4360436" cy="4276894"/>
        </a:xfrm>
        <a:prstGeom prst="ellipse">
          <a:avLst/>
        </a:prstGeom>
        <a:blipFill rotWithShape="1">
          <a:blip xmlns:r="http://schemas.openxmlformats.org/officeDocument/2006/relationships" r:embed="rId1"/>
          <a:stretch>
            <a:fillRect/>
          </a:stretch>
        </a:blipFill>
        <a:ln>
          <a:solidFill>
            <a:schemeClr val="accent5"/>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B8B68-4F5F-445C-B388-D363603926FA}" type="datetimeFigureOut">
              <a:rPr lang="fr-FR" smtClean="0"/>
              <a:pPr/>
              <a:t>11/04/2024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ABF66-5935-4752-A918-7A5F8CE48784}" type="slidenum">
              <a:rPr lang="fr-FR" smtClean="0"/>
              <a:pPr/>
              <a:t>‹N°›</a:t>
            </a:fld>
            <a:endParaRPr lang="fr-FR"/>
          </a:p>
        </p:txBody>
      </p:sp>
    </p:spTree>
    <p:extLst>
      <p:ext uri="{BB962C8B-B14F-4D97-AF65-F5344CB8AC3E}">
        <p14:creationId xmlns="" xmlns:p14="http://schemas.microsoft.com/office/powerpoint/2010/main" val="70090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1</a:t>
            </a:fld>
            <a:endParaRPr lang="fr-FR" dirty="0"/>
          </a:p>
        </p:txBody>
      </p:sp>
    </p:spTree>
    <p:extLst>
      <p:ext uri="{BB962C8B-B14F-4D97-AF65-F5344CB8AC3E}">
        <p14:creationId xmlns="" xmlns:p14="http://schemas.microsoft.com/office/powerpoint/2010/main" val="383739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15</a:t>
            </a:fld>
            <a:endParaRPr lang="fr-FR"/>
          </a:p>
        </p:txBody>
      </p:sp>
    </p:spTree>
    <p:extLst>
      <p:ext uri="{BB962C8B-B14F-4D97-AF65-F5344CB8AC3E}">
        <p14:creationId xmlns="" xmlns:p14="http://schemas.microsoft.com/office/powerpoint/2010/main" val="172035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16</a:t>
            </a:fld>
            <a:endParaRPr lang="fr-FR"/>
          </a:p>
        </p:txBody>
      </p:sp>
    </p:spTree>
    <p:extLst>
      <p:ext uri="{BB962C8B-B14F-4D97-AF65-F5344CB8AC3E}">
        <p14:creationId xmlns="" xmlns:p14="http://schemas.microsoft.com/office/powerpoint/2010/main" val="309630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2</a:t>
            </a:fld>
            <a:endParaRPr lang="fr-FR" dirty="0"/>
          </a:p>
        </p:txBody>
      </p:sp>
    </p:spTree>
    <p:extLst>
      <p:ext uri="{BB962C8B-B14F-4D97-AF65-F5344CB8AC3E}">
        <p14:creationId xmlns="" xmlns:p14="http://schemas.microsoft.com/office/powerpoint/2010/main" val="225435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3</a:t>
            </a:fld>
            <a:endParaRPr lang="fr-FR" dirty="0"/>
          </a:p>
        </p:txBody>
      </p:sp>
    </p:spTree>
    <p:extLst>
      <p:ext uri="{BB962C8B-B14F-4D97-AF65-F5344CB8AC3E}">
        <p14:creationId xmlns="" xmlns:p14="http://schemas.microsoft.com/office/powerpoint/2010/main" val="112262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5</a:t>
            </a:fld>
            <a:endParaRPr lang="fr-FR"/>
          </a:p>
        </p:txBody>
      </p:sp>
    </p:spTree>
    <p:extLst>
      <p:ext uri="{BB962C8B-B14F-4D97-AF65-F5344CB8AC3E}">
        <p14:creationId xmlns="" xmlns:p14="http://schemas.microsoft.com/office/powerpoint/2010/main" val="70382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6</a:t>
            </a:fld>
            <a:endParaRPr lang="fr-FR"/>
          </a:p>
        </p:txBody>
      </p:sp>
    </p:spTree>
    <p:extLst>
      <p:ext uri="{BB962C8B-B14F-4D97-AF65-F5344CB8AC3E}">
        <p14:creationId xmlns="" xmlns:p14="http://schemas.microsoft.com/office/powerpoint/2010/main" val="409599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8</a:t>
            </a:fld>
            <a:endParaRPr lang="fr-FR"/>
          </a:p>
        </p:txBody>
      </p:sp>
    </p:spTree>
    <p:extLst>
      <p:ext uri="{BB962C8B-B14F-4D97-AF65-F5344CB8AC3E}">
        <p14:creationId xmlns="" xmlns:p14="http://schemas.microsoft.com/office/powerpoint/2010/main" val="367013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9</a:t>
            </a:fld>
            <a:endParaRPr lang="fr-FR"/>
          </a:p>
        </p:txBody>
      </p:sp>
    </p:spTree>
    <p:extLst>
      <p:ext uri="{BB962C8B-B14F-4D97-AF65-F5344CB8AC3E}">
        <p14:creationId xmlns="" xmlns:p14="http://schemas.microsoft.com/office/powerpoint/2010/main" val="385051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11</a:t>
            </a:fld>
            <a:endParaRPr lang="fr-FR"/>
          </a:p>
        </p:txBody>
      </p:sp>
    </p:spTree>
    <p:extLst>
      <p:ext uri="{BB962C8B-B14F-4D97-AF65-F5344CB8AC3E}">
        <p14:creationId xmlns="" xmlns:p14="http://schemas.microsoft.com/office/powerpoint/2010/main" val="421782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390ABF66-5935-4752-A918-7A5F8CE48784}" type="slidenum">
              <a:rPr lang="fr-FR" smtClean="0"/>
              <a:pPr/>
              <a:t>12</a:t>
            </a:fld>
            <a:endParaRPr lang="fr-FR"/>
          </a:p>
        </p:txBody>
      </p:sp>
    </p:spTree>
    <p:extLst>
      <p:ext uri="{BB962C8B-B14F-4D97-AF65-F5344CB8AC3E}">
        <p14:creationId xmlns="" xmlns:p14="http://schemas.microsoft.com/office/powerpoint/2010/main" val="320140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508000" y="4853412"/>
            <a:ext cx="11277600" cy="1222375"/>
          </a:xfrm>
        </p:spPr>
        <p:txBody>
          <a:bodyPr anchor="t"/>
          <a:lstStyle/>
          <a:p>
            <a:r>
              <a:rPr kumimoji="0" lang="fr-FR"/>
              <a:t>Modifiez le style du titre</a:t>
            </a:r>
            <a:endParaRPr kumimoji="0" lang="en-US"/>
          </a:p>
        </p:txBody>
      </p:sp>
      <p:sp>
        <p:nvSpPr>
          <p:cNvPr id="9" name="Sous-titr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16" name="Espace réservé de la date 15"/>
          <p:cNvSpPr>
            <a:spLocks noGrp="1"/>
          </p:cNvSpPr>
          <p:nvPr>
            <p:ph type="dt" sz="half" idx="10"/>
          </p:nvPr>
        </p:nvSpPr>
        <p:spPr/>
        <p:txBody>
          <a:bodyPr/>
          <a:lstStyle/>
          <a:p>
            <a:r>
              <a:rPr lang="fr-FR"/>
              <a:t>12/04/2023</a:t>
            </a:r>
            <a:endParaRPr lang="en-US" dirty="0"/>
          </a:p>
        </p:txBody>
      </p:sp>
      <p:sp>
        <p:nvSpPr>
          <p:cNvPr id="2" name="Espace réservé du pied de page 1"/>
          <p:cNvSpPr>
            <a:spLocks noGrp="1"/>
          </p:cNvSpPr>
          <p:nvPr>
            <p:ph type="ftr" sz="quarter" idx="11"/>
          </p:nvPr>
        </p:nvSpPr>
        <p:spPr/>
        <p:txBody>
          <a:bodyPr/>
          <a:lstStyle/>
          <a:p>
            <a:r>
              <a:rPr lang="en-US"/>
              <a:t>MAGAING CHRISTINE</a:t>
            </a:r>
            <a:endParaRPr lang="en-US" dirty="0"/>
          </a:p>
        </p:txBody>
      </p:sp>
      <p:sp>
        <p:nvSpPr>
          <p:cNvPr id="15" name="Espace réservé du numéro de diapositive 14"/>
          <p:cNvSpPr>
            <a:spLocks noGrp="1"/>
          </p:cNvSpPr>
          <p:nvPr>
            <p:ph type="sldNum" sz="quarter" idx="12"/>
          </p:nvPr>
        </p:nvSpPr>
        <p:spPr>
          <a:xfrm>
            <a:off x="10972800" y="6473952"/>
            <a:ext cx="1011936" cy="246888"/>
          </a:xfrm>
        </p:spPr>
        <p:txBody>
          <a:bodyPr/>
          <a:lstStyle/>
          <a:p>
            <a:fld id="{D57F1E4F-1CFF-5643-939E-217C01CDF56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a:t>12/04/2023</a:t>
            </a:r>
            <a:endParaRPr lang="en-US" dirty="0"/>
          </a:p>
        </p:txBody>
      </p:sp>
      <p:sp>
        <p:nvSpPr>
          <p:cNvPr id="5" name="Espace réservé du pied de page 4"/>
          <p:cNvSpPr>
            <a:spLocks noGrp="1"/>
          </p:cNvSpPr>
          <p:nvPr>
            <p:ph type="ftr" sz="quarter" idx="11"/>
          </p:nvPr>
        </p:nvSpPr>
        <p:spPr/>
        <p:txBody>
          <a:bodyPr/>
          <a:lstStyle/>
          <a:p>
            <a:r>
              <a:rPr lang="en-US"/>
              <a:t>MAGAING CHRISTINE</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549277"/>
            <a:ext cx="2438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549277"/>
            <a:ext cx="83312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a:t>12/04/2023</a:t>
            </a:r>
            <a:endParaRPr lang="en-US" dirty="0"/>
          </a:p>
        </p:txBody>
      </p:sp>
      <p:sp>
        <p:nvSpPr>
          <p:cNvPr id="5" name="Espace réservé du pied de page 4"/>
          <p:cNvSpPr>
            <a:spLocks noGrp="1"/>
          </p:cNvSpPr>
          <p:nvPr>
            <p:ph type="ftr" sz="quarter" idx="11"/>
          </p:nvPr>
        </p:nvSpPr>
        <p:spPr/>
        <p:txBody>
          <a:bodyPr/>
          <a:lstStyle/>
          <a:p>
            <a:r>
              <a:rPr lang="en-US"/>
              <a:t>MAGAING CHRISTINE</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space réservé de la date 24"/>
          <p:cNvSpPr>
            <a:spLocks noGrp="1"/>
          </p:cNvSpPr>
          <p:nvPr>
            <p:ph type="dt" sz="half" idx="10"/>
          </p:nvPr>
        </p:nvSpPr>
        <p:spPr/>
        <p:txBody>
          <a:bodyPr/>
          <a:lstStyle/>
          <a:p>
            <a:r>
              <a:rPr lang="fr-FR"/>
              <a:t>12/04/2023</a:t>
            </a:r>
            <a:endParaRPr lang="en-US" dirty="0"/>
          </a:p>
        </p:txBody>
      </p:sp>
      <p:sp>
        <p:nvSpPr>
          <p:cNvPr id="19" name="Espace réservé du pied de page 18"/>
          <p:cNvSpPr>
            <a:spLocks noGrp="1"/>
          </p:cNvSpPr>
          <p:nvPr>
            <p:ph type="ftr" sz="quarter" idx="11"/>
          </p:nvPr>
        </p:nvSpPr>
        <p:spPr>
          <a:xfrm>
            <a:off x="4775200" y="76201"/>
            <a:ext cx="3860800" cy="288925"/>
          </a:xfrm>
        </p:spPr>
        <p:txBody>
          <a:bodyPr/>
          <a:lstStyle/>
          <a:p>
            <a:r>
              <a:rPr lang="en-US"/>
              <a:t>MAGAING CHRISTINE</a:t>
            </a:r>
            <a:endParaRPr lang="en-US" dirty="0"/>
          </a:p>
        </p:txBody>
      </p:sp>
      <p:sp>
        <p:nvSpPr>
          <p:cNvPr id="16" name="Espace réservé du numéro de diapositive 15"/>
          <p:cNvSpPr>
            <a:spLocks noGrp="1"/>
          </p:cNvSpPr>
          <p:nvPr>
            <p:ph type="sldNum" sz="quarter" idx="12"/>
          </p:nvPr>
        </p:nvSpPr>
        <p:spPr>
          <a:xfrm>
            <a:off x="10972800" y="6473952"/>
            <a:ext cx="1011936" cy="246888"/>
          </a:xfrm>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9" name="Espace réservé de la date 18"/>
          <p:cNvSpPr>
            <a:spLocks noGrp="1"/>
          </p:cNvSpPr>
          <p:nvPr>
            <p:ph type="dt" sz="half" idx="10"/>
          </p:nvPr>
        </p:nvSpPr>
        <p:spPr/>
        <p:txBody>
          <a:bodyPr/>
          <a:lstStyle/>
          <a:p>
            <a:r>
              <a:rPr lang="fr-FR"/>
              <a:t>12/04/2023</a:t>
            </a:r>
            <a:endParaRPr lang="en-US" dirty="0"/>
          </a:p>
        </p:txBody>
      </p:sp>
      <p:sp>
        <p:nvSpPr>
          <p:cNvPr id="11" name="Espace réservé du pied de page 10"/>
          <p:cNvSpPr>
            <a:spLocks noGrp="1"/>
          </p:cNvSpPr>
          <p:nvPr>
            <p:ph type="ftr" sz="quarter" idx="11"/>
          </p:nvPr>
        </p:nvSpPr>
        <p:spPr/>
        <p:txBody>
          <a:bodyPr/>
          <a:lstStyle/>
          <a:p>
            <a:r>
              <a:rPr lang="en-US"/>
              <a:t>MAGAING CHRISTINE</a:t>
            </a:r>
            <a:endParaRPr lang="en-US" dirty="0"/>
          </a:p>
        </p:txBody>
      </p:sp>
      <p:sp>
        <p:nvSpPr>
          <p:cNvPr id="16" name="Espace réservé du numéro de diapositive 1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Titre 7"/>
          <p:cNvSpPr>
            <a:spLocks noGrp="1"/>
          </p:cNvSpPr>
          <p:nvPr>
            <p:ph type="title"/>
          </p:nvPr>
        </p:nvSpPr>
        <p:spPr>
          <a:xfrm>
            <a:off x="240633" y="2947086"/>
            <a:ext cx="11582400" cy="1184825"/>
          </a:xfrm>
        </p:spPr>
        <p:txBody>
          <a:bodyPr rtlCol="0" anchor="t"/>
          <a:lstStyle>
            <a:lvl1pPr algn="r">
              <a:defRPr/>
            </a:lvl1pPr>
          </a:lstStyle>
          <a:p>
            <a:r>
              <a:rPr kumimoji="0" lang="fr-FR"/>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402336" y="457200"/>
            <a:ext cx="11582400" cy="841248"/>
          </a:xfrm>
        </p:spPr>
        <p:txBody>
          <a:bodyPr/>
          <a:lstStyle/>
          <a:p>
            <a:r>
              <a:rPr kumimoji="0" lang="fr-FR"/>
              <a:t>Modifiez le style du titre</a:t>
            </a:r>
            <a:endParaRPr kumimoji="0" lang="en-US"/>
          </a:p>
        </p:txBody>
      </p:sp>
      <p:sp>
        <p:nvSpPr>
          <p:cNvPr id="14" name="Espace réservé du contenu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0"/>
          </p:nvPr>
        </p:nvSpPr>
        <p:spPr/>
        <p:txBody>
          <a:bodyPr/>
          <a:lstStyle/>
          <a:p>
            <a:r>
              <a:rPr lang="fr-FR"/>
              <a:t>12/04/2023</a:t>
            </a:r>
            <a:endParaRPr lang="en-US" dirty="0"/>
          </a:p>
        </p:txBody>
      </p:sp>
      <p:sp>
        <p:nvSpPr>
          <p:cNvPr id="10" name="Espace réservé du pied de page 9"/>
          <p:cNvSpPr>
            <a:spLocks noGrp="1"/>
          </p:cNvSpPr>
          <p:nvPr>
            <p:ph type="ftr" sz="quarter" idx="11"/>
          </p:nvPr>
        </p:nvSpPr>
        <p:spPr/>
        <p:txBody>
          <a:bodyPr/>
          <a:lstStyle/>
          <a:p>
            <a:r>
              <a:rPr lang="en-US"/>
              <a:t>MAGAING CHRISTINE</a:t>
            </a:r>
            <a:endParaRPr lang="en-US" dirty="0"/>
          </a:p>
        </p:txBody>
      </p:sp>
      <p:sp>
        <p:nvSpPr>
          <p:cNvPr id="31" name="Espace réservé du numéro de diapositive 30"/>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406400" y="5410200"/>
            <a:ext cx="11480800" cy="882650"/>
          </a:xfrm>
        </p:spPr>
        <p:txBody>
          <a:bodyPr anchor="ctr"/>
          <a:lstStyle>
            <a:lvl1pPr>
              <a:defRPr/>
            </a:lvl1pPr>
          </a:lstStyle>
          <a:p>
            <a:r>
              <a:rPr kumimoji="0" lang="fr-FR"/>
              <a:t>Modifiez le style du titre</a:t>
            </a:r>
            <a:endParaRPr kumimoji="0" lang="en-US"/>
          </a:p>
        </p:txBody>
      </p:sp>
      <p:sp>
        <p:nvSpPr>
          <p:cNvPr id="13" name="Espace réservé du texte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25" name="Espace réservé du texte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contenu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8" name="Espace réservé du contenu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0"/>
          </p:nvPr>
        </p:nvSpPr>
        <p:spPr/>
        <p:txBody>
          <a:bodyPr/>
          <a:lstStyle/>
          <a:p>
            <a:r>
              <a:rPr lang="fr-FR"/>
              <a:t>12/04/2023</a:t>
            </a:r>
            <a:endParaRPr lang="en-US" dirty="0"/>
          </a:p>
        </p:txBody>
      </p:sp>
      <p:sp>
        <p:nvSpPr>
          <p:cNvPr id="6" name="Espace réservé du pied de page 5"/>
          <p:cNvSpPr>
            <a:spLocks noGrp="1"/>
          </p:cNvSpPr>
          <p:nvPr>
            <p:ph type="ftr" sz="quarter" idx="11"/>
          </p:nvPr>
        </p:nvSpPr>
        <p:spPr/>
        <p:txBody>
          <a:bodyPr/>
          <a:lstStyle/>
          <a:p>
            <a:r>
              <a:rPr lang="en-US"/>
              <a:t>MAGAING CHRISTINE</a:t>
            </a:r>
            <a:endParaRPr lang="en-US" dirty="0"/>
          </a:p>
        </p:txBody>
      </p:sp>
      <p:sp>
        <p:nvSpPr>
          <p:cNvPr id="7" name="Espace réservé du numéro de diapositive 6"/>
          <p:cNvSpPr>
            <a:spLocks noGrp="1"/>
          </p:cNvSpPr>
          <p:nvPr>
            <p:ph type="sldNum" sz="quarter" idx="12"/>
          </p:nvPr>
        </p:nvSpPr>
        <p:spPr>
          <a:xfrm>
            <a:off x="10972800" y="6477000"/>
            <a:ext cx="1016000" cy="246888"/>
          </a:xfrm>
        </p:spPr>
        <p:txBody>
          <a:bodyPr/>
          <a:lstStyle/>
          <a:p>
            <a:fld id="{D57F1E4F-1CFF-5643-939E-217C01CDF565}" type="slidenum">
              <a:rPr lang="en-US" smtClean="0"/>
              <a:pPr/>
              <a:t>‹N°›</a:t>
            </a:fld>
            <a:endParaRPr lang="en-US" dirty="0"/>
          </a:p>
        </p:txBody>
      </p:sp>
      <p:sp>
        <p:nvSpPr>
          <p:cNvPr id="11" name="Connecteur droit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402336" y="457200"/>
            <a:ext cx="11582400" cy="841248"/>
          </a:xfrm>
        </p:spPr>
        <p:txBody>
          <a:bodyPr/>
          <a:lstStyle/>
          <a:p>
            <a:r>
              <a:rPr kumimoji="0" lang="fr-FR"/>
              <a:t>Modifiez le style du titre</a:t>
            </a:r>
            <a:endParaRPr kumimoji="0" lang="en-US"/>
          </a:p>
        </p:txBody>
      </p:sp>
      <p:sp>
        <p:nvSpPr>
          <p:cNvPr id="12" name="Espace réservé de la date 11"/>
          <p:cNvSpPr>
            <a:spLocks noGrp="1"/>
          </p:cNvSpPr>
          <p:nvPr>
            <p:ph type="dt" sz="half" idx="10"/>
          </p:nvPr>
        </p:nvSpPr>
        <p:spPr/>
        <p:txBody>
          <a:bodyPr/>
          <a:lstStyle/>
          <a:p>
            <a:r>
              <a:rPr lang="fr-FR"/>
              <a:t>12/04/2023</a:t>
            </a:r>
            <a:endParaRPr lang="en-US" dirty="0"/>
          </a:p>
        </p:txBody>
      </p:sp>
      <p:sp>
        <p:nvSpPr>
          <p:cNvPr id="21" name="Espace réservé du pied de page 20"/>
          <p:cNvSpPr>
            <a:spLocks noGrp="1"/>
          </p:cNvSpPr>
          <p:nvPr>
            <p:ph type="ftr" sz="quarter" idx="11"/>
          </p:nvPr>
        </p:nvSpPr>
        <p:spPr/>
        <p:txBody>
          <a:bodyPr/>
          <a:lstStyle/>
          <a:p>
            <a:r>
              <a:rPr lang="en-US"/>
              <a:t>MAGAING CHRISTINE</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12/04/2023</a:t>
            </a:r>
            <a:endParaRPr lang="en-US" dirty="0"/>
          </a:p>
        </p:txBody>
      </p:sp>
      <p:sp>
        <p:nvSpPr>
          <p:cNvPr id="24" name="Espace réservé du pied de page 23"/>
          <p:cNvSpPr>
            <a:spLocks noGrp="1"/>
          </p:cNvSpPr>
          <p:nvPr>
            <p:ph type="ftr" sz="quarter" idx="11"/>
          </p:nvPr>
        </p:nvSpPr>
        <p:spPr/>
        <p:txBody>
          <a:bodyPr/>
          <a:lstStyle/>
          <a:p>
            <a:r>
              <a:rPr lang="en-US"/>
              <a:t>MAGAING CHRISTINE</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609600" y="5486400"/>
            <a:ext cx="11277600" cy="520700"/>
          </a:xfrm>
        </p:spPr>
        <p:txBody>
          <a:bodyPr anchor="ctr"/>
          <a:lstStyle>
            <a:lvl1pPr algn="l">
              <a:buNone/>
              <a:defRPr sz="2000" b="1"/>
            </a:lvl1pPr>
          </a:lstStyle>
          <a:p>
            <a:r>
              <a:rPr kumimoji="0" lang="fr-FR"/>
              <a:t>Modifiez le style du titre</a:t>
            </a:r>
            <a:endParaRPr kumimoji="0" lang="en-US"/>
          </a:p>
        </p:txBody>
      </p:sp>
      <p:sp>
        <p:nvSpPr>
          <p:cNvPr id="26" name="Espace réservé du texte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14" name="Espace réservé du contenu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space réservé de la date 24"/>
          <p:cNvSpPr>
            <a:spLocks noGrp="1"/>
          </p:cNvSpPr>
          <p:nvPr>
            <p:ph type="dt" sz="half" idx="10"/>
          </p:nvPr>
        </p:nvSpPr>
        <p:spPr/>
        <p:txBody>
          <a:bodyPr/>
          <a:lstStyle/>
          <a:p>
            <a:r>
              <a:rPr lang="fr-FR"/>
              <a:t>12/04/2023</a:t>
            </a:r>
            <a:endParaRPr lang="en-US" dirty="0"/>
          </a:p>
        </p:txBody>
      </p:sp>
      <p:sp>
        <p:nvSpPr>
          <p:cNvPr id="29" name="Espace réservé du pied de page 28"/>
          <p:cNvSpPr>
            <a:spLocks noGrp="1"/>
          </p:cNvSpPr>
          <p:nvPr>
            <p:ph type="ftr" sz="quarter" idx="11"/>
          </p:nvPr>
        </p:nvSpPr>
        <p:spPr/>
        <p:txBody>
          <a:bodyPr/>
          <a:lstStyle/>
          <a:p>
            <a:r>
              <a:rPr lang="en-US"/>
              <a:t>MAGAING CHRISTINE</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a:t>Cliquez sur l'icône pour ajouter une image</a:t>
            </a:r>
            <a:endParaRPr kumimoji="0" lang="en-US" dirty="0"/>
          </a:p>
        </p:txBody>
      </p:sp>
      <p:sp>
        <p:nvSpPr>
          <p:cNvPr id="7" name="Espace réservé de la date 6"/>
          <p:cNvSpPr>
            <a:spLocks noGrp="1"/>
          </p:cNvSpPr>
          <p:nvPr>
            <p:ph type="dt" sz="half" idx="10"/>
          </p:nvPr>
        </p:nvSpPr>
        <p:spPr/>
        <p:txBody>
          <a:bodyPr/>
          <a:lstStyle/>
          <a:p>
            <a:r>
              <a:rPr lang="fr-FR"/>
              <a:t>12/04/2023</a:t>
            </a:r>
            <a:endParaRPr lang="en-US" dirty="0"/>
          </a:p>
        </p:txBody>
      </p:sp>
      <p:sp>
        <p:nvSpPr>
          <p:cNvPr id="5" name="Espace réservé du pied de page 4"/>
          <p:cNvSpPr>
            <a:spLocks noGrp="1"/>
          </p:cNvSpPr>
          <p:nvPr>
            <p:ph type="ftr" sz="quarter" idx="11"/>
          </p:nvPr>
        </p:nvSpPr>
        <p:spPr/>
        <p:txBody>
          <a:bodyPr/>
          <a:lstStyle/>
          <a:p>
            <a:r>
              <a:rPr lang="en-US"/>
              <a:t>MAGAING CHRISTINE</a:t>
            </a:r>
            <a:endParaRPr lang="en-US" dirty="0"/>
          </a:p>
        </p:txBody>
      </p:sp>
      <p:sp>
        <p:nvSpPr>
          <p:cNvPr id="31" name="Espace réservé du numéro de diapositive 30"/>
          <p:cNvSpPr>
            <a:spLocks noGrp="1"/>
          </p:cNvSpPr>
          <p:nvPr>
            <p:ph type="sldNum" sz="quarter" idx="12"/>
          </p:nvPr>
        </p:nvSpPr>
        <p:spPr/>
        <p:txBody>
          <a:bodyPr/>
          <a:lstStyle/>
          <a:p>
            <a:fld id="{D57F1E4F-1CFF-5643-939E-217C01CDF565}" type="slidenum">
              <a:rPr lang="en-US" smtClean="0"/>
              <a:pPr/>
              <a:t>‹N°›</a:t>
            </a:fld>
            <a:endParaRPr lang="en-US" dirty="0"/>
          </a:p>
        </p:txBody>
      </p:sp>
      <p:sp>
        <p:nvSpPr>
          <p:cNvPr id="17" name="Titre 16"/>
          <p:cNvSpPr>
            <a:spLocks noGrp="1"/>
          </p:cNvSpPr>
          <p:nvPr>
            <p:ph type="title"/>
          </p:nvPr>
        </p:nvSpPr>
        <p:spPr>
          <a:xfrm>
            <a:off x="508000" y="4993760"/>
            <a:ext cx="7823200" cy="522288"/>
          </a:xfrm>
        </p:spPr>
        <p:txBody>
          <a:bodyPr anchor="ctr"/>
          <a:lstStyle>
            <a:lvl1pPr algn="l">
              <a:buNone/>
              <a:defRPr sz="2000" b="1"/>
            </a:lvl1pPr>
          </a:lstStyle>
          <a:p>
            <a:r>
              <a:rPr kumimoji="0" lang="fr-FR"/>
              <a:t>Modifiez le style du titre</a:t>
            </a:r>
            <a:endParaRPr kumimoji="0" lang="en-US"/>
          </a:p>
        </p:txBody>
      </p:sp>
      <p:sp>
        <p:nvSpPr>
          <p:cNvPr id="26" name="Espace réservé du texte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1" name="Espace réservé de la date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4/11/2024</a:t>
            </a:fld>
            <a:endParaRPr lang="en-US" dirty="0">
              <a:solidFill>
                <a:schemeClr val="accent1">
                  <a:shade val="75000"/>
                </a:schemeClr>
              </a:solidFill>
            </a:endParaRPr>
          </a:p>
        </p:txBody>
      </p:sp>
      <p:sp>
        <p:nvSpPr>
          <p:cNvPr id="28" name="Espace réservé du pied de page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Espace réservé du numéro de diapositive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pPr eaLnBrk="1" latinLnBrk="0" hangingPunct="1"/>
            <a:fld id="{CA15C064-DD44-4CAC-873E-2D1F54821676}" type="slidenum">
              <a:rPr kumimoji="0" lang="en-US" smtClean="0"/>
              <a:pPr eaLnBrk="1" latinLnBrk="0" hangingPunct="1"/>
              <a:t>‹N°›</a:t>
            </a:fld>
            <a:endParaRPr kumimoji="0" lang="en-US" dirty="0">
              <a:solidFill>
                <a:schemeClr val="accent1">
                  <a:shade val="75000"/>
                </a:schemeClr>
              </a:solidFill>
            </a:endParaRPr>
          </a:p>
        </p:txBody>
      </p:sp>
      <p:sp>
        <p:nvSpPr>
          <p:cNvPr id="10" name="Espace réservé du titre 9"/>
          <p:cNvSpPr>
            <a:spLocks noGrp="1"/>
          </p:cNvSpPr>
          <p:nvPr>
            <p:ph type="title"/>
          </p:nvPr>
        </p:nvSpPr>
        <p:spPr>
          <a:xfrm>
            <a:off x="406400" y="457200"/>
            <a:ext cx="11582400" cy="838200"/>
          </a:xfrm>
          <a:prstGeom prst="rect">
            <a:avLst/>
          </a:prstGeom>
        </p:spPr>
        <p:txBody>
          <a:bodyPr vert="horz" anchor="ctr">
            <a:normAutofit/>
          </a:bodyPr>
          <a:lstStyle/>
          <a:p>
            <a:r>
              <a:rPr kumimoji="0" lang="fr-FR"/>
              <a:t>Modifiez le style du titre</a:t>
            </a:r>
            <a:endParaRPr kumimoji="0" lang="en-US"/>
          </a:p>
        </p:txBody>
      </p:sp>
      <p:sp>
        <p:nvSpPr>
          <p:cNvPr id="9" name="Connecteur droit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3569.jpg"/>
          <p:cNvPicPr>
            <a:picLocks noChangeAspect="1"/>
          </p:cNvPicPr>
          <p:nvPr/>
        </p:nvPicPr>
        <p:blipFill>
          <a:blip r:embed="rId3"/>
          <a:stretch>
            <a:fillRect/>
          </a:stretch>
        </p:blipFill>
        <p:spPr>
          <a:xfrm>
            <a:off x="1526339" y="3234520"/>
            <a:ext cx="8088144" cy="2390836"/>
          </a:xfrm>
          <a:prstGeom prst="rect">
            <a:avLst/>
          </a:prstGeom>
          <a:noFill/>
          <a:ln>
            <a:noFill/>
          </a:ln>
          <a:effectLst>
            <a:outerShdw blurRad="44450" dist="27940" dir="5400000" algn="ctr">
              <a:srgbClr val="000000">
                <a:alpha val="32000"/>
              </a:srgbClr>
            </a:outerShdw>
            <a:softEdge rad="101600"/>
          </a:effectLst>
          <a:scene3d>
            <a:camera prst="orthographicFront">
              <a:rot lat="0" lon="0" rev="0"/>
            </a:camera>
            <a:lightRig rig="balanced" dir="t">
              <a:rot lat="0" lon="0" rev="8700000"/>
            </a:lightRig>
          </a:scene3d>
          <a:sp3d>
            <a:bevelT w="190500" h="38100"/>
          </a:sp3d>
        </p:spPr>
      </p:pic>
      <p:sp>
        <p:nvSpPr>
          <p:cNvPr id="6" name="Espace réservé du pied de page 5"/>
          <p:cNvSpPr>
            <a:spLocks noGrp="1"/>
          </p:cNvSpPr>
          <p:nvPr>
            <p:ph type="ftr" sz="quarter" idx="11"/>
          </p:nvPr>
        </p:nvSpPr>
        <p:spPr>
          <a:xfrm>
            <a:off x="570017" y="6084042"/>
            <a:ext cx="1971302" cy="340509"/>
          </a:xfrm>
        </p:spPr>
        <p:txBody>
          <a:bodyPr/>
          <a:lstStyle/>
          <a:p>
            <a:pPr algn="ctr"/>
            <a:r>
              <a:rPr lang="fr-FR" dirty="0" smtClean="0">
                <a:solidFill>
                  <a:schemeClr val="tx1"/>
                </a:solidFill>
              </a:rPr>
              <a:t>TIDO DARIOS BOREL</a:t>
            </a:r>
            <a:r>
              <a:rPr lang="fr-FR" sz="1200" dirty="0" smtClean="0">
                <a:solidFill>
                  <a:schemeClr val="tx1"/>
                </a:solidFill>
              </a:rPr>
              <a:t> </a:t>
            </a:r>
            <a:endParaRPr lang="en-US" sz="1200" dirty="0">
              <a:solidFill>
                <a:schemeClr val="tx1"/>
              </a:solidFill>
            </a:endParaRPr>
          </a:p>
        </p:txBody>
      </p:sp>
      <p:sp>
        <p:nvSpPr>
          <p:cNvPr id="3" name="Rectangle 2"/>
          <p:cNvSpPr/>
          <p:nvPr/>
        </p:nvSpPr>
        <p:spPr>
          <a:xfrm>
            <a:off x="274320" y="2108808"/>
            <a:ext cx="11917680" cy="1200329"/>
          </a:xfrm>
          <a:prstGeom prst="rect">
            <a:avLst/>
          </a:prstGeom>
        </p:spPr>
        <p:txBody>
          <a:bodyPr wrap="square">
            <a:spAutoFit/>
          </a:bodyPr>
          <a:lstStyle/>
          <a:p>
            <a:pPr algn="ctr"/>
            <a:r>
              <a:rPr lang="fr-FR" altLang="fr-FR" sz="3200"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36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BIENVENUE A L’INSTITUT UNIVERSITAIRE DE LA POINTE DE BAFOUSSAM (IUP)</a:t>
            </a:r>
            <a:endParaRPr lang="fr-FR" sz="4000" dirty="0"/>
          </a:p>
        </p:txBody>
      </p:sp>
      <p:cxnSp>
        <p:nvCxnSpPr>
          <p:cNvPr id="14" name="Connecteur droit 13"/>
          <p:cNvCxnSpPr/>
          <p:nvPr/>
        </p:nvCxnSpPr>
        <p:spPr>
          <a:xfrm>
            <a:off x="0" y="2048613"/>
            <a:ext cx="12192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4"/>
          <a:stretch>
            <a:fillRect/>
          </a:stretch>
        </p:blipFill>
        <p:spPr>
          <a:xfrm>
            <a:off x="9036930" y="313357"/>
            <a:ext cx="2670279" cy="1070153"/>
          </a:xfrm>
          <a:prstGeom prst="rect">
            <a:avLst/>
          </a:prstGeom>
        </p:spPr>
      </p:pic>
      <p:pic>
        <p:nvPicPr>
          <p:cNvPr id="15" name="Image 14"/>
          <p:cNvPicPr>
            <a:picLocks noChangeAspect="1"/>
          </p:cNvPicPr>
          <p:nvPr/>
        </p:nvPicPr>
        <p:blipFill>
          <a:blip r:embed="rId5"/>
          <a:stretch>
            <a:fillRect/>
          </a:stretch>
        </p:blipFill>
        <p:spPr>
          <a:xfrm>
            <a:off x="767108" y="602963"/>
            <a:ext cx="2700762" cy="999831"/>
          </a:xfrm>
          <a:prstGeom prst="rect">
            <a:avLst/>
          </a:prstGeom>
        </p:spPr>
      </p:pic>
      <p:pic>
        <p:nvPicPr>
          <p:cNvPr id="16" name="Image 15"/>
          <p:cNvPicPr>
            <a:picLocks noChangeAspect="1"/>
          </p:cNvPicPr>
          <p:nvPr/>
        </p:nvPicPr>
        <p:blipFill>
          <a:blip r:embed="rId6"/>
          <a:stretch>
            <a:fillRect/>
          </a:stretch>
        </p:blipFill>
        <p:spPr>
          <a:xfrm>
            <a:off x="3096698" y="499516"/>
            <a:ext cx="5734385" cy="1597095"/>
          </a:xfrm>
          <a:prstGeom prst="rect">
            <a:avLst/>
          </a:prstGeom>
        </p:spPr>
      </p:pic>
    </p:spTree>
    <p:extLst>
      <p:ext uri="{BB962C8B-B14F-4D97-AF65-F5344CB8AC3E}">
        <p14:creationId xmlns="" xmlns:p14="http://schemas.microsoft.com/office/powerpoint/2010/main" val="2880490170"/>
      </p:ext>
    </p:extLst>
  </p:cSld>
  <p:clrMapOvr>
    <a:masterClrMapping/>
  </p:clrMapOvr>
  <mc:AlternateContent xmlns:mc="http://schemas.openxmlformats.org/markup-compatibility/2006">
    <mc:Choice xmlns="" xmlns:p14="http://schemas.microsoft.com/office/powerpoint/2010/main" Requires="p14">
      <p:transition p14:dur="0" advClick="0" advTm="1000"/>
    </mc:Choice>
    <mc:Fallback>
      <p:transition advClick="0"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2523" y="461555"/>
            <a:ext cx="7080740" cy="666207"/>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lvl="0" indent="3175" algn="ctr" fontAlgn="base">
              <a:lnSpc>
                <a:spcPct val="150000"/>
              </a:lnSpc>
              <a:spcAft>
                <a:spcPct val="0"/>
              </a:spcAft>
            </a:pPr>
            <a:r>
              <a:rPr lang="fr-CM" sz="3200" b="1" dirty="0">
                <a:latin typeface="Times New Roman" pitchFamily="18" charset="0"/>
                <a:cs typeface="Times New Roman" pitchFamily="18" charset="0"/>
              </a:rPr>
              <a:t>CADRE SCIENTIFIQUE DE L’ÉTUDE</a:t>
            </a:r>
            <a:endParaRPr lang="en-GB" sz="3200" b="1" cap="none" dirty="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145473" y="1704109"/>
            <a:ext cx="12046527" cy="5153891"/>
          </a:xfrm>
          <a:blipFill>
            <a:blip r:embed="rId2"/>
            <a:tile tx="0" ty="0" sx="100000" sy="100000" flip="none" algn="tl"/>
          </a:blipFill>
        </p:spPr>
        <p:txBody>
          <a:bodyPr>
            <a:normAutofit/>
          </a:bodyPr>
          <a:lstStyle/>
          <a:p>
            <a:pPr algn="just">
              <a:buFont typeface="Wingdings" pitchFamily="2" charset="2"/>
              <a:buChar char="v"/>
            </a:pPr>
            <a:r>
              <a:rPr lang="fr-FR" sz="2400" b="1" dirty="0">
                <a:solidFill>
                  <a:srgbClr val="0070C0"/>
                </a:solidFill>
                <a:latin typeface="Times New Roman" pitchFamily="18" charset="0"/>
                <a:cs typeface="Times New Roman" pitchFamily="18" charset="0"/>
              </a:rPr>
              <a:t>OBJECTIF PRINCIPAL</a:t>
            </a:r>
          </a:p>
          <a:p>
            <a:pPr marL="0" indent="0" algn="just">
              <a:lnSpc>
                <a:spcPct val="150000"/>
              </a:lnSpc>
              <a:buNone/>
            </a:pPr>
            <a:r>
              <a:rPr lang="fr-FR" sz="2000" dirty="0" smtClean="0">
                <a:solidFill>
                  <a:schemeClr val="tx1"/>
                </a:solidFill>
              </a:rPr>
              <a:t>Evaluer le niveau de connaissance des jeunes sur les facteurs favorisant l’automédication ainsi que ses conséquences. </a:t>
            </a:r>
            <a:r>
              <a:rPr lang="fr-FR" sz="2400" dirty="0"/>
              <a:t>	</a:t>
            </a:r>
            <a:r>
              <a:rPr lang="fr-FR" sz="2400" dirty="0">
                <a:solidFill>
                  <a:schemeClr val="tx1"/>
                </a:solidFill>
                <a:latin typeface="Times New Roman" panose="02020603050405020304" pitchFamily="18" charset="0"/>
                <a:ea typeface="Times New Roman" panose="02020603050405020304" pitchFamily="18" charset="0"/>
              </a:rPr>
              <a:t> </a:t>
            </a:r>
            <a:endParaRPr lang="en-US" sz="2400" dirty="0">
              <a:solidFill>
                <a:schemeClr val="tx1"/>
              </a:solidFill>
              <a:latin typeface="Arial" panose="020B0604020202020204" pitchFamily="34" charset="0"/>
              <a:ea typeface="Arial" panose="020B0604020202020204" pitchFamily="34" charset="0"/>
            </a:endParaRPr>
          </a:p>
          <a:p>
            <a:pPr algn="just">
              <a:lnSpc>
                <a:spcPct val="150000"/>
              </a:lnSpc>
              <a:buFont typeface="Wingdings" pitchFamily="2" charset="2"/>
              <a:buChar char="v"/>
            </a:pPr>
            <a:r>
              <a:rPr lang="fr-FR" sz="2000" b="1" dirty="0">
                <a:solidFill>
                  <a:srgbClr val="0070C0"/>
                </a:solidFill>
                <a:latin typeface="Times New Roman" pitchFamily="18" charset="0"/>
                <a:cs typeface="Times New Roman" pitchFamily="18" charset="0"/>
              </a:rPr>
              <a:t>OBJECTIFS SECONDAIRES</a:t>
            </a:r>
          </a:p>
          <a:p>
            <a:pPr lvl="0" algn="just">
              <a:lnSpc>
                <a:spcPct val="150000"/>
              </a:lnSpc>
              <a:buFont typeface="Wingdings" panose="05000000000000000000" pitchFamily="2" charset="2"/>
              <a:buChar char="ü"/>
            </a:pPr>
            <a:r>
              <a:rPr lang="fr-FR" sz="2000" dirty="0" smtClean="0">
                <a:solidFill>
                  <a:schemeClr val="tx1"/>
                </a:solidFill>
                <a:latin typeface="Times New Roman" pitchFamily="18" charset="0"/>
                <a:cs typeface="Times New Roman" pitchFamily="18" charset="0"/>
              </a:rPr>
              <a:t>Déterminer le niveau de connaissance des jeunes sur l’automédication en général.</a:t>
            </a:r>
          </a:p>
          <a:p>
            <a:pPr lvl="0" algn="just">
              <a:lnSpc>
                <a:spcPct val="150000"/>
              </a:lnSpc>
              <a:buFont typeface="Wingdings" panose="05000000000000000000" pitchFamily="2" charset="2"/>
              <a:buChar char="ü"/>
            </a:pPr>
            <a:r>
              <a:rPr lang="fr-FR" sz="2000" dirty="0" smtClean="0">
                <a:solidFill>
                  <a:schemeClr val="tx1"/>
                </a:solidFill>
                <a:latin typeface="Times New Roman" pitchFamily="18" charset="0"/>
                <a:cs typeface="Times New Roman" pitchFamily="18" charset="0"/>
              </a:rPr>
              <a:t>Répertorier les facteur poussant les jeunes a l’automédication.</a:t>
            </a:r>
          </a:p>
          <a:p>
            <a:pPr lvl="0" algn="just">
              <a:lnSpc>
                <a:spcPct val="150000"/>
              </a:lnSpc>
              <a:buFont typeface="Wingdings" panose="05000000000000000000" pitchFamily="2" charset="2"/>
              <a:buChar char="ü"/>
            </a:pPr>
            <a:r>
              <a:rPr lang="fr-FR" sz="2000" dirty="0" smtClean="0">
                <a:solidFill>
                  <a:schemeClr val="tx1"/>
                </a:solidFill>
                <a:latin typeface="Times New Roman" pitchFamily="18" charset="0"/>
                <a:cs typeface="Times New Roman" pitchFamily="18" charset="0"/>
              </a:rPr>
              <a:t>Edifier le niveau de connaissance des jeunes sur les conséquences de l’automédication.</a:t>
            </a:r>
            <a:endParaRPr lang="fr-FR" sz="2000" dirty="0">
              <a:solidFill>
                <a:schemeClr val="tx1"/>
              </a:solidFill>
              <a:latin typeface="Times New Roman" pitchFamily="18" charset="0"/>
              <a:cs typeface="Times New Roman" pitchFamily="18" charset="0"/>
            </a:endParaRPr>
          </a:p>
          <a:p>
            <a:pPr marL="0" indent="0">
              <a:buNone/>
            </a:pPr>
            <a:endParaRPr lang="fr-FR" sz="3600" dirty="0">
              <a:solidFill>
                <a:schemeClr val="accent1"/>
              </a:solidFill>
              <a:latin typeface="Times New Roman" pitchFamily="18" charset="0"/>
              <a:cs typeface="Times New Roman" pitchFamily="18" charset="0"/>
            </a:endParaRPr>
          </a:p>
        </p:txBody>
      </p:sp>
      <p:sp>
        <p:nvSpPr>
          <p:cNvPr id="8" name="Espace réservé de la date 7"/>
          <p:cNvSpPr>
            <a:spLocks noGrp="1"/>
          </p:cNvSpPr>
          <p:nvPr>
            <p:ph type="dt" sz="half" idx="10"/>
          </p:nvPr>
        </p:nvSpPr>
        <p:spPr/>
        <p:txBody>
          <a:bodyPr/>
          <a:lstStyle/>
          <a:p>
            <a:r>
              <a:rPr lang="fr-FR" dirty="0"/>
              <a:t>AVRIL 2024</a:t>
            </a:r>
            <a:endParaRPr lang="en-US" dirty="0"/>
          </a:p>
        </p:txBody>
      </p:sp>
      <p:sp>
        <p:nvSpPr>
          <p:cNvPr id="9" name="Espace réservé du pied de page 8"/>
          <p:cNvSpPr>
            <a:spLocks noGrp="1"/>
          </p:cNvSpPr>
          <p:nvPr>
            <p:ph type="ftr" sz="quarter" idx="11"/>
          </p:nvPr>
        </p:nvSpPr>
        <p:spPr/>
        <p:txBody>
          <a:bodyPr/>
          <a:lstStyle/>
          <a:p>
            <a:r>
              <a:rPr lang="en-US" dirty="0" smtClean="0"/>
              <a:t>TIDO DARIOS BOREL</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1200" smtClean="0"/>
              <a:pPr/>
              <a:t>10</a:t>
            </a:fld>
            <a:endParaRPr lang="en-US" sz="1200" dirty="0"/>
          </a:p>
        </p:txBody>
      </p:sp>
      <p:sp>
        <p:nvSpPr>
          <p:cNvPr id="5" name="ZoneTexte 4"/>
          <p:cNvSpPr txBox="1"/>
          <p:nvPr/>
        </p:nvSpPr>
        <p:spPr>
          <a:xfrm>
            <a:off x="4267200" y="1336431"/>
            <a:ext cx="3950677" cy="369332"/>
          </a:xfrm>
          <a:prstGeom prst="rect">
            <a:avLst/>
          </a:prstGeom>
          <a:noFill/>
        </p:spPr>
        <p:txBody>
          <a:bodyPr wrap="square" rtlCol="0">
            <a:spAutoFit/>
          </a:bodyPr>
          <a:lstStyle/>
          <a:p>
            <a:r>
              <a:rPr lang="fr-FR" b="1" dirty="0">
                <a:solidFill>
                  <a:srgbClr val="002060"/>
                </a:solidFill>
                <a:latin typeface="Times New Roman" pitchFamily="18" charset="0"/>
                <a:cs typeface="Times New Roman" pitchFamily="18" charset="0"/>
              </a:rPr>
              <a:t>OBJECTIFS DE RECHERCHE</a:t>
            </a:r>
          </a:p>
        </p:txBody>
      </p:sp>
    </p:spTree>
    <p:extLst>
      <p:ext uri="{BB962C8B-B14F-4D97-AF65-F5344CB8AC3E}">
        <p14:creationId xmlns="" xmlns:p14="http://schemas.microsoft.com/office/powerpoint/2010/main" val="41416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 xmlns:p14="http://schemas.microsoft.com/office/powerpoint/2010/main" val="566149231"/>
              </p:ext>
            </p:extLst>
          </p:nvPr>
        </p:nvGraphicFramePr>
        <p:xfrm>
          <a:off x="577653" y="220511"/>
          <a:ext cx="10657159" cy="5770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ZoneTexte 11"/>
          <p:cNvSpPr txBox="1"/>
          <p:nvPr/>
        </p:nvSpPr>
        <p:spPr>
          <a:xfrm>
            <a:off x="5811462" y="2594070"/>
            <a:ext cx="4156786" cy="1323439"/>
          </a:xfrm>
          <a:prstGeom prst="rect">
            <a:avLst/>
          </a:prstGeom>
          <a:noFill/>
        </p:spPr>
        <p:txBody>
          <a:bodyPr wrap="square" rtlCol="0">
            <a:spAutoFit/>
          </a:bodyPr>
          <a:lstStyle/>
          <a:p>
            <a:pPr algn="ctr"/>
            <a:r>
              <a:rPr lang="fr-CM" sz="4000" b="1" dirty="0" smtClean="0">
                <a:latin typeface="Times New Roman" pitchFamily="18" charset="0"/>
                <a:cs typeface="Times New Roman" pitchFamily="18" charset="0"/>
              </a:rPr>
              <a:t>MATERIELS </a:t>
            </a:r>
            <a:r>
              <a:rPr lang="fr-CM" sz="4000" b="1" dirty="0">
                <a:latin typeface="Times New Roman" pitchFamily="18" charset="0"/>
                <a:cs typeface="Times New Roman" pitchFamily="18" charset="0"/>
              </a:rPr>
              <a:t>ET METHODES</a:t>
            </a:r>
            <a:endParaRPr lang="fr-FR" sz="4000" b="1" dirty="0">
              <a:latin typeface="Times New Roman" pitchFamily="18" charset="0"/>
              <a:cs typeface="Times New Roman" pitchFamily="18" charset="0"/>
            </a:endParaRPr>
          </a:p>
        </p:txBody>
      </p:sp>
      <p:sp>
        <p:nvSpPr>
          <p:cNvPr id="6" name="Étoile à 5 branches 5"/>
          <p:cNvSpPr/>
          <p:nvPr/>
        </p:nvSpPr>
        <p:spPr>
          <a:xfrm>
            <a:off x="3671565" y="2699578"/>
            <a:ext cx="252665" cy="3007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p:cNvSpPr>
            <a:spLocks noGrp="1"/>
          </p:cNvSpPr>
          <p:nvPr>
            <p:ph type="dt" sz="half" idx="10"/>
          </p:nvPr>
        </p:nvSpPr>
        <p:spPr/>
        <p:txBody>
          <a:bodyPr/>
          <a:lstStyle/>
          <a:p>
            <a:r>
              <a:rPr lang="fr-FR" dirty="0"/>
              <a:t>AVRIL 2024 </a:t>
            </a:r>
            <a:endParaRPr lang="en-US" dirty="0"/>
          </a:p>
        </p:txBody>
      </p:sp>
      <p:sp>
        <p:nvSpPr>
          <p:cNvPr id="4" name="Espace réservé du pied de page 3"/>
          <p:cNvSpPr>
            <a:spLocks noGrp="1"/>
          </p:cNvSpPr>
          <p:nvPr>
            <p:ph type="ftr" sz="quarter" idx="11"/>
          </p:nvPr>
        </p:nvSpPr>
        <p:spPr/>
        <p:txBody>
          <a:bodyPr/>
          <a:lstStyle/>
          <a:p>
            <a:r>
              <a:rPr lang="en-US" dirty="0" smtClean="0"/>
              <a:t>TIDO DARIOS BOREL</a:t>
            </a:r>
            <a:endParaRPr lang="en-US" dirty="0"/>
          </a:p>
        </p:txBody>
      </p:sp>
      <p:sp>
        <p:nvSpPr>
          <p:cNvPr id="3" name="Espace réservé du numéro de diapositive 2"/>
          <p:cNvSpPr>
            <a:spLocks noGrp="1"/>
          </p:cNvSpPr>
          <p:nvPr>
            <p:ph type="sldNum" sz="quarter" idx="12"/>
          </p:nvPr>
        </p:nvSpPr>
        <p:spPr>
          <a:xfrm>
            <a:off x="5321451" y="6261887"/>
            <a:ext cx="1549101" cy="365125"/>
          </a:xfrm>
        </p:spPr>
        <p:txBody>
          <a:bodyPr/>
          <a:lstStyle/>
          <a:p>
            <a:fld id="{D57F1E4F-1CFF-5643-939E-217C01CDF565}" type="slidenum">
              <a:rPr lang="en-US" sz="1200" smtClean="0"/>
              <a:pPr/>
              <a:t>11</a:t>
            </a:fld>
            <a:endParaRPr lang="en-US" sz="1200" dirty="0"/>
          </a:p>
        </p:txBody>
      </p:sp>
    </p:spTree>
    <p:extLst>
      <p:ext uri="{BB962C8B-B14F-4D97-AF65-F5344CB8AC3E}">
        <p14:creationId xmlns="" xmlns:p14="http://schemas.microsoft.com/office/powerpoint/2010/main" val="714529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771751" y="299106"/>
            <a:ext cx="9505950" cy="961517"/>
          </a:xfrm>
          <a:prstGeom prst="roundRect">
            <a:avLst>
              <a:gd name="adj" fmla="val 16667"/>
            </a:avLst>
          </a:prstGeom>
          <a:solidFill>
            <a:srgbClr val="00B0F0"/>
          </a:soli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algn="ctr">
              <a:lnSpc>
                <a:spcPct val="150000"/>
              </a:lnSpc>
            </a:pPr>
            <a:r>
              <a:rPr lang="fr-CM" sz="3600" b="1" dirty="0">
                <a:solidFill>
                  <a:srgbClr val="FFFF00"/>
                </a:solidFill>
                <a:latin typeface="Arial" panose="020B0604020202020204" pitchFamily="34" charset="0"/>
                <a:cs typeface="Arial" panose="020B0604020202020204" pitchFamily="34" charset="0"/>
              </a:rPr>
              <a:t> </a:t>
            </a:r>
            <a:r>
              <a:rPr lang="fr-CM" sz="3200" b="1" dirty="0" smtClean="0">
                <a:latin typeface="Arial" panose="020B0604020202020204" pitchFamily="34" charset="0"/>
                <a:cs typeface="Arial" panose="020B0604020202020204" pitchFamily="34" charset="0"/>
              </a:rPr>
              <a:t>MATERIELS </a:t>
            </a:r>
            <a:r>
              <a:rPr lang="fr-CM" sz="3200" b="1" dirty="0">
                <a:latin typeface="Arial" panose="020B0604020202020204" pitchFamily="34" charset="0"/>
                <a:cs typeface="Arial" panose="020B0604020202020204" pitchFamily="34" charset="0"/>
              </a:rPr>
              <a:t>ET METHODES (1/3)</a:t>
            </a:r>
            <a:endParaRPr lang="fr-FR" sz="3200" b="1" dirty="0">
              <a:latin typeface="Arial" panose="020B0604020202020204" pitchFamily="34" charset="0"/>
              <a:cs typeface="Arial" panose="020B0604020202020204" pitchFamily="34" charset="0"/>
            </a:endParaRPr>
          </a:p>
        </p:txBody>
      </p:sp>
      <p:sp>
        <p:nvSpPr>
          <p:cNvPr id="18" name="Espace réservé du contenu 17"/>
          <p:cNvSpPr>
            <a:spLocks noGrp="1"/>
          </p:cNvSpPr>
          <p:nvPr>
            <p:ph idx="1"/>
          </p:nvPr>
        </p:nvSpPr>
        <p:spPr>
          <a:xfrm>
            <a:off x="275573" y="1691015"/>
            <a:ext cx="10764961" cy="4435148"/>
          </a:xfrm>
        </p:spPr>
        <p:txBody>
          <a:bodyPr>
            <a:normAutofit/>
          </a:bodyPr>
          <a:lstStyle/>
          <a:p>
            <a:pPr algn="just">
              <a:lnSpc>
                <a:spcPct val="150000"/>
              </a:lnSpc>
              <a:buFont typeface="Wingdings" pitchFamily="2" charset="2"/>
              <a:buChar char="Ø"/>
            </a:pPr>
            <a:r>
              <a:rPr lang="fr-FR" sz="2000" b="1" dirty="0">
                <a:solidFill>
                  <a:schemeClr val="tx1"/>
                </a:solidFill>
                <a:latin typeface="Times New Roman" pitchFamily="18" charset="0"/>
                <a:cs typeface="Times New Roman" pitchFamily="18" charset="0"/>
              </a:rPr>
              <a:t>Lieu de </a:t>
            </a:r>
            <a:r>
              <a:rPr lang="fr-FR" sz="2000" b="1" dirty="0" smtClean="0">
                <a:solidFill>
                  <a:schemeClr val="tx1"/>
                </a:solidFill>
                <a:latin typeface="Times New Roman" pitchFamily="18" charset="0"/>
                <a:cs typeface="Times New Roman" pitchFamily="18" charset="0"/>
              </a:rPr>
              <a:t>collecte: </a:t>
            </a:r>
            <a:r>
              <a:rPr lang="fr-FR" sz="2000" dirty="0" smtClean="0">
                <a:solidFill>
                  <a:schemeClr val="tx1"/>
                </a:solidFill>
                <a:latin typeface="Times New Roman" pitchFamily="18" charset="0"/>
                <a:cs typeface="Times New Roman" pitchFamily="18" charset="0"/>
              </a:rPr>
              <a:t>ANCIEN DEPOT GUINNESS DE BALENG</a:t>
            </a:r>
            <a:endParaRPr lang="fr-FR" sz="2000" dirty="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fr-FR" sz="2000" b="1" dirty="0">
                <a:solidFill>
                  <a:schemeClr val="tx1"/>
                </a:solidFill>
                <a:latin typeface="Times New Roman" pitchFamily="18" charset="0"/>
                <a:cs typeface="Times New Roman" pitchFamily="18" charset="0"/>
              </a:rPr>
              <a:t>Type de </a:t>
            </a:r>
            <a:r>
              <a:rPr lang="fr-FR" sz="2000" b="1" dirty="0" smtClean="0">
                <a:solidFill>
                  <a:schemeClr val="tx1"/>
                </a:solidFill>
                <a:latin typeface="Times New Roman" pitchFamily="18" charset="0"/>
                <a:cs typeface="Times New Roman" pitchFamily="18" charset="0"/>
              </a:rPr>
              <a:t>l’étude</a:t>
            </a:r>
            <a:r>
              <a:rPr lang="fr-FR" sz="2000" dirty="0" smtClean="0">
                <a:solidFill>
                  <a:schemeClr val="tx1"/>
                </a:solidFill>
                <a:latin typeface="Times New Roman" pitchFamily="18" charset="0"/>
                <a:cs typeface="Times New Roman" pitchFamily="18" charset="0"/>
              </a:rPr>
              <a:t>: quantitative exploratoire a visé transversale.</a:t>
            </a:r>
            <a:endParaRPr lang="fr-FR" sz="2000" dirty="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fr-FR" sz="2000" b="1" dirty="0">
                <a:solidFill>
                  <a:schemeClr val="tx1"/>
                </a:solidFill>
                <a:latin typeface="Times New Roman" pitchFamily="18" charset="0"/>
                <a:cs typeface="Times New Roman" pitchFamily="18" charset="0"/>
              </a:rPr>
              <a:t>Durée de l’étude: 8</a:t>
            </a:r>
            <a:r>
              <a:rPr lang="fr-FR" sz="2000" dirty="0">
                <a:solidFill>
                  <a:schemeClr val="tx1"/>
                </a:solidFill>
                <a:latin typeface="Times New Roman" pitchFamily="18" charset="0"/>
                <a:cs typeface="Times New Roman" pitchFamily="18" charset="0"/>
              </a:rPr>
              <a:t> mois</a:t>
            </a:r>
          </a:p>
          <a:p>
            <a:pPr algn="just">
              <a:lnSpc>
                <a:spcPct val="150000"/>
              </a:lnSpc>
              <a:buFont typeface="Wingdings" pitchFamily="2" charset="2"/>
              <a:buChar char="Ø"/>
            </a:pPr>
            <a:r>
              <a:rPr lang="fr-FR" sz="2000" b="1" dirty="0">
                <a:solidFill>
                  <a:schemeClr val="tx1"/>
                </a:solidFill>
                <a:latin typeface="Times New Roman" pitchFamily="18" charset="0"/>
                <a:cs typeface="Times New Roman" pitchFamily="18" charset="0"/>
              </a:rPr>
              <a:t>Période de collecte</a:t>
            </a:r>
            <a:r>
              <a:rPr lang="fr-FR" sz="2000" dirty="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Du 09 Janvier </a:t>
            </a:r>
            <a:r>
              <a:rPr lang="fr-FR" sz="2000" dirty="0">
                <a:solidFill>
                  <a:schemeClr val="tx1"/>
                </a:solidFill>
                <a:latin typeface="Times New Roman" pitchFamily="18" charset="0"/>
                <a:cs typeface="Times New Roman" pitchFamily="18" charset="0"/>
              </a:rPr>
              <a:t>au 05  Février 2024</a:t>
            </a:r>
          </a:p>
          <a:p>
            <a:pPr algn="just">
              <a:lnSpc>
                <a:spcPct val="150000"/>
              </a:lnSpc>
              <a:buFont typeface="Wingdings" pitchFamily="2" charset="2"/>
              <a:buChar char="Ø"/>
            </a:pPr>
            <a:r>
              <a:rPr lang="fr-FR" sz="2000" b="1" dirty="0">
                <a:solidFill>
                  <a:schemeClr val="tx1"/>
                </a:solidFill>
                <a:latin typeface="Times New Roman" pitchFamily="18" charset="0"/>
                <a:cs typeface="Times New Roman" pitchFamily="18" charset="0"/>
              </a:rPr>
              <a:t>Population cible</a:t>
            </a:r>
            <a:r>
              <a:rPr lang="fr-FR" sz="2000" dirty="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Toutes personnes habitant au quartier ANCIEN DEPOT GUINNESS DE BALENG</a:t>
            </a:r>
            <a:endParaRPr lang="fr-FR" sz="2000" dirty="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fr-FR" sz="2000" b="1" dirty="0">
                <a:solidFill>
                  <a:schemeClr val="tx1"/>
                </a:solidFill>
                <a:latin typeface="Times New Roman" pitchFamily="18" charset="0"/>
                <a:cs typeface="Times New Roman" pitchFamily="18" charset="0"/>
              </a:rPr>
              <a:t>Population d’étude </a:t>
            </a:r>
            <a:r>
              <a:rPr lang="fr-FR" sz="2000" dirty="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Toutes personnes âgés entre 20 et 30 ans </a:t>
            </a:r>
            <a:endParaRPr lang="fr-FR" sz="2000" dirty="0">
              <a:solidFill>
                <a:schemeClr val="tx1"/>
              </a:solidFill>
              <a:latin typeface="Times New Roman" pitchFamily="18" charset="0"/>
              <a:cs typeface="Times New Roman" pitchFamily="18" charset="0"/>
            </a:endParaRPr>
          </a:p>
          <a:p>
            <a:pPr marL="0" indent="0" algn="just">
              <a:lnSpc>
                <a:spcPct val="150000"/>
              </a:lnSpc>
              <a:buNone/>
            </a:pPr>
            <a:r>
              <a:rPr lang="fr-FR" sz="2000" dirty="0">
                <a:solidFill>
                  <a:schemeClr val="tx1"/>
                </a:solidFill>
                <a:latin typeface="Times New Roman" pitchFamily="18" charset="0"/>
                <a:cs typeface="Times New Roman" pitchFamily="18" charset="0"/>
              </a:rPr>
              <a:t>  </a:t>
            </a:r>
          </a:p>
        </p:txBody>
      </p:sp>
      <p:sp>
        <p:nvSpPr>
          <p:cNvPr id="2" name="Espace réservé de la date 1"/>
          <p:cNvSpPr>
            <a:spLocks noGrp="1"/>
          </p:cNvSpPr>
          <p:nvPr>
            <p:ph type="dt" sz="half" idx="10"/>
          </p:nvPr>
        </p:nvSpPr>
        <p:spPr/>
        <p:txBody>
          <a:bodyPr/>
          <a:lstStyle/>
          <a:p>
            <a:r>
              <a:rPr lang="fr-FR" dirty="0"/>
              <a:t>AVRIL 2024 </a:t>
            </a:r>
            <a:endParaRPr lang="en-US" dirty="0"/>
          </a:p>
        </p:txBody>
      </p:sp>
      <p:sp>
        <p:nvSpPr>
          <p:cNvPr id="4" name="Espace réservé du pied de page 3"/>
          <p:cNvSpPr>
            <a:spLocks noGrp="1"/>
          </p:cNvSpPr>
          <p:nvPr>
            <p:ph type="ftr" sz="quarter" idx="11"/>
          </p:nvPr>
        </p:nvSpPr>
        <p:spPr/>
        <p:txBody>
          <a:bodyPr/>
          <a:lstStyle/>
          <a:p>
            <a:r>
              <a:rPr lang="en-US" dirty="0" smtClean="0"/>
              <a:t>TIDO DARIOS BOREL</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12" name="Rectangle à coins arrondis 11"/>
          <p:cNvSpPr/>
          <p:nvPr/>
        </p:nvSpPr>
        <p:spPr>
          <a:xfrm>
            <a:off x="-305303" y="3534770"/>
            <a:ext cx="4321954" cy="3134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tx1"/>
              </a:solidFill>
            </a:endParaRPr>
          </a:p>
        </p:txBody>
      </p:sp>
    </p:spTree>
    <p:extLst>
      <p:ext uri="{BB962C8B-B14F-4D97-AF65-F5344CB8AC3E}">
        <p14:creationId xmlns="" xmlns:p14="http://schemas.microsoft.com/office/powerpoint/2010/main" val="254140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AVRIL 2024 </a:t>
            </a:r>
            <a:endParaRPr lang="en-US" dirty="0"/>
          </a:p>
        </p:txBody>
      </p:sp>
      <p:sp>
        <p:nvSpPr>
          <p:cNvPr id="3" name="Espace réservé du pied de page 2"/>
          <p:cNvSpPr>
            <a:spLocks noGrp="1"/>
          </p:cNvSpPr>
          <p:nvPr>
            <p:ph type="ftr" sz="quarter" idx="11"/>
          </p:nvPr>
        </p:nvSpPr>
        <p:spPr/>
        <p:txBody>
          <a:bodyPr/>
          <a:lstStyle/>
          <a:p>
            <a:r>
              <a:rPr lang="fr-FR" dirty="0" smtClean="0"/>
              <a:t>TIDO DARIOS BOREL </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1200" smtClean="0">
                <a:solidFill>
                  <a:schemeClr val="tx1"/>
                </a:solidFill>
                <a:latin typeface="Arial" panose="020B0604020202020204" pitchFamily="34" charset="0"/>
                <a:cs typeface="Arial" panose="020B0604020202020204" pitchFamily="34" charset="0"/>
              </a:rPr>
              <a:pPr/>
              <a:t>13</a:t>
            </a:fld>
            <a:endParaRPr lang="en-US" sz="1200" dirty="0">
              <a:solidFill>
                <a:schemeClr val="tx1"/>
              </a:solidFill>
              <a:latin typeface="Arial" panose="020B0604020202020204" pitchFamily="34" charset="0"/>
              <a:cs typeface="Arial" panose="020B0604020202020204" pitchFamily="34" charset="0"/>
            </a:endParaRPr>
          </a:p>
        </p:txBody>
      </p:sp>
      <p:sp>
        <p:nvSpPr>
          <p:cNvPr id="14" name="AutoShape 3"/>
          <p:cNvSpPr>
            <a:spLocks noChangeArrowheads="1"/>
          </p:cNvSpPr>
          <p:nvPr/>
        </p:nvSpPr>
        <p:spPr bwMode="auto">
          <a:xfrm>
            <a:off x="2438399" y="475812"/>
            <a:ext cx="8405611" cy="961517"/>
          </a:xfrm>
          <a:prstGeom prst="roundRect">
            <a:avLst>
              <a:gd name="adj" fmla="val 16667"/>
            </a:avLst>
          </a:prstGeom>
          <a:solidFill>
            <a:srgbClr val="00B0F0"/>
          </a:soli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algn="ctr">
              <a:lnSpc>
                <a:spcPct val="150000"/>
              </a:lnSpc>
            </a:pPr>
            <a:r>
              <a:rPr lang="fr-CM" sz="3600" b="1" dirty="0">
                <a:solidFill>
                  <a:srgbClr val="7030A0"/>
                </a:solidFill>
                <a:latin typeface="Arial" panose="020B0604020202020204" pitchFamily="34" charset="0"/>
                <a:cs typeface="Arial" panose="020B0604020202020204" pitchFamily="34" charset="0"/>
              </a:rPr>
              <a:t> </a:t>
            </a:r>
            <a:r>
              <a:rPr lang="fr-CM" sz="3600" b="1" dirty="0" smtClean="0">
                <a:latin typeface="Arial" panose="020B0604020202020204" pitchFamily="34" charset="0"/>
                <a:cs typeface="Arial" panose="020B0604020202020204" pitchFamily="34" charset="0"/>
              </a:rPr>
              <a:t>MATERIELS </a:t>
            </a:r>
            <a:r>
              <a:rPr lang="fr-CM" sz="3600" b="1" dirty="0">
                <a:latin typeface="Arial" panose="020B0604020202020204" pitchFamily="34" charset="0"/>
                <a:cs typeface="Arial" panose="020B0604020202020204" pitchFamily="34" charset="0"/>
              </a:rPr>
              <a:t>ET METHODES (2/3)</a:t>
            </a:r>
            <a:endParaRPr lang="fr-FR" sz="3600" b="1" dirty="0">
              <a:latin typeface="Arial" panose="020B0604020202020204" pitchFamily="34" charset="0"/>
              <a:cs typeface="Arial" panose="020B0604020202020204" pitchFamily="34" charset="0"/>
            </a:endParaRPr>
          </a:p>
        </p:txBody>
      </p:sp>
      <p:sp>
        <p:nvSpPr>
          <p:cNvPr id="18" name="Rectangle 17"/>
          <p:cNvSpPr/>
          <p:nvPr/>
        </p:nvSpPr>
        <p:spPr>
          <a:xfrm>
            <a:off x="451104" y="1902421"/>
            <a:ext cx="11411712" cy="2492990"/>
          </a:xfrm>
          <a:prstGeom prst="rect">
            <a:avLst/>
          </a:prstGeom>
        </p:spPr>
        <p:txBody>
          <a:bodyPr wrap="square">
            <a:spAutoFit/>
          </a:bodyPr>
          <a:lstStyle/>
          <a:p>
            <a:pPr marL="342900" indent="-342900" algn="just">
              <a:lnSpc>
                <a:spcPct val="150000"/>
              </a:lnSpc>
              <a:spcAft>
                <a:spcPts val="0"/>
              </a:spcAft>
              <a:buFont typeface="Wingdings" pitchFamily="2" charset="2"/>
              <a:buChar char="Ø"/>
            </a:pPr>
            <a:r>
              <a:rPr lang="fr-FR" sz="2000" dirty="0" smtClean="0">
                <a:solidFill>
                  <a:srgbClr val="0070C0"/>
                </a:solidFill>
                <a:latin typeface="Times New Roman" panose="02020603050405020304" pitchFamily="18" charset="0"/>
                <a:ea typeface="Times New Roman" panose="02020603050405020304" pitchFamily="18" charset="0"/>
              </a:rPr>
              <a:t>Critères d'inclusion et d'exclusion</a:t>
            </a:r>
          </a:p>
          <a:p>
            <a:pPr marL="457200" indent="-457200" algn="just">
              <a:lnSpc>
                <a:spcPct val="150000"/>
              </a:lnSpc>
              <a:buFont typeface="Wingdings" pitchFamily="2" charset="2"/>
              <a:buChar char="ü"/>
            </a:pPr>
            <a:r>
              <a:rPr lang="fr-FR" sz="2000" b="1" dirty="0" smtClean="0">
                <a:latin typeface="Times New Roman" panose="02020603050405020304" pitchFamily="18" charset="0"/>
                <a:ea typeface="Times New Roman" panose="02020603050405020304" pitchFamily="18" charset="0"/>
              </a:rPr>
              <a:t>Critère d'inclusion: </a:t>
            </a:r>
            <a:r>
              <a:rPr lang="fr-FR" sz="2000" dirty="0" smtClean="0">
                <a:latin typeface="Times New Roman" panose="02020603050405020304" pitchFamily="18" charset="0"/>
                <a:ea typeface="Times New Roman" panose="02020603050405020304" pitchFamily="18" charset="0"/>
              </a:rPr>
              <a:t>toute personne âgée entre 20 et 30 ans résidant au quartier ANCIEN DEPOT GUINNESS et ayant donnée son consentement</a:t>
            </a:r>
            <a:r>
              <a:rPr lang="fr-FR" sz="2000" dirty="0" smtClean="0">
                <a:latin typeface="Times New Roman" pitchFamily="18" charset="0"/>
                <a:cs typeface="Times New Roman" pitchFamily="18" charset="0"/>
              </a:rPr>
              <a:t>.</a:t>
            </a:r>
            <a:endParaRPr lang="en-US" sz="2000" dirty="0">
              <a:latin typeface="Times New Roman" pitchFamily="18" charset="0"/>
              <a:ea typeface="Times New Roman" panose="02020603050405020304" pitchFamily="18" charset="0"/>
              <a:cs typeface="Times New Roman" pitchFamily="18" charset="0"/>
            </a:endParaRPr>
          </a:p>
          <a:p>
            <a:pPr marL="457200" indent="-457200" algn="just">
              <a:lnSpc>
                <a:spcPct val="150000"/>
              </a:lnSpc>
              <a:spcAft>
                <a:spcPts val="0"/>
              </a:spcAft>
              <a:buFont typeface="Wingdings" pitchFamily="2" charset="2"/>
              <a:buChar char="ü"/>
            </a:pPr>
            <a:r>
              <a:rPr lang="fr-FR" sz="2000" b="1" dirty="0" smtClean="0">
                <a:latin typeface="Times New Roman" panose="02020603050405020304" pitchFamily="18" charset="0"/>
                <a:ea typeface="Times New Roman" panose="02020603050405020304" pitchFamily="18" charset="0"/>
              </a:rPr>
              <a:t>Critère</a:t>
            </a:r>
            <a:r>
              <a:rPr lang="en-US" sz="2000" b="1" dirty="0" smtClean="0">
                <a:latin typeface="Times New Roman" pitchFamily="18" charset="0"/>
                <a:ea typeface="Times New Roman" panose="02020603050405020304" pitchFamily="18" charset="0"/>
                <a:cs typeface="Times New Roman" pitchFamily="18" charset="0"/>
              </a:rPr>
              <a:t>  d ‘exclusion </a:t>
            </a:r>
            <a:r>
              <a:rPr lang="en-US" sz="2000" dirty="0" smtClean="0">
                <a:latin typeface="Times New Roman" pitchFamily="18" charset="0"/>
                <a:ea typeface="Times New Roman" panose="02020603050405020304" pitchFamily="18" charset="0"/>
                <a:cs typeface="Times New Roman" pitchFamily="18" charset="0"/>
              </a:rPr>
              <a:t>: </a:t>
            </a:r>
            <a:r>
              <a:rPr lang="fr-FR" sz="2000" dirty="0" smtClean="0">
                <a:latin typeface="Times New Roman" pitchFamily="18" charset="0"/>
                <a:cs typeface="Times New Roman" pitchFamily="18" charset="0"/>
              </a:rPr>
              <a:t>N’étaient pas inclus dans notre étude toute personne de passage au quartier, n’ayant pas l’</a:t>
            </a:r>
            <a:r>
              <a:rPr lang="fr-FR" sz="2000" dirty="0" smtClean="0">
                <a:latin typeface="Times New Roman" panose="02020603050405020304" pitchFamily="18" charset="0"/>
                <a:ea typeface="Times New Roman" panose="02020603050405020304" pitchFamily="18" charset="0"/>
              </a:rPr>
              <a:t>âge</a:t>
            </a:r>
            <a:r>
              <a:rPr lang="fr-FR" sz="2000" dirty="0" smtClean="0">
                <a:latin typeface="Times New Roman" pitchFamily="18" charset="0"/>
                <a:cs typeface="Times New Roman" pitchFamily="18" charset="0"/>
              </a:rPr>
              <a:t> requis, ou n’ayant pas donnée son consentement</a:t>
            </a:r>
            <a:r>
              <a:rPr lang="fr-FR" sz="2400" dirty="0" smtClean="0">
                <a:latin typeface="Times New Roman" pitchFamily="18" charset="0"/>
                <a:cs typeface="Times New Roman" pitchFamily="18" charset="0"/>
              </a:rPr>
              <a:t>.</a:t>
            </a: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154767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5534" y="1446663"/>
            <a:ext cx="12096465" cy="5268036"/>
          </a:xfrm>
        </p:spPr>
        <p:txBody>
          <a:bodyPr>
            <a:normAutofit/>
          </a:bodyPr>
          <a:lstStyle/>
          <a:p>
            <a:pPr>
              <a:lnSpc>
                <a:spcPct val="150000"/>
              </a:lnSpc>
              <a:buFont typeface="Wingdings" pitchFamily="2" charset="2"/>
              <a:buChar char="v"/>
            </a:pPr>
            <a:r>
              <a:rPr lang="fr-FR" sz="2000" b="1" dirty="0">
                <a:solidFill>
                  <a:schemeClr val="tx1"/>
                </a:solidFill>
                <a:latin typeface="Times New Roman" pitchFamily="18" charset="0"/>
                <a:cs typeface="Times New Roman" pitchFamily="18" charset="0"/>
              </a:rPr>
              <a:t>Technique d’échantillonnage </a:t>
            </a:r>
            <a:r>
              <a:rPr lang="fr-FR" sz="2000" dirty="0">
                <a:solidFill>
                  <a:schemeClr val="tx1"/>
                </a:solidFill>
                <a:latin typeface="Times New Roman" pitchFamily="18" charset="0"/>
                <a:cs typeface="Times New Roman" pitchFamily="18" charset="0"/>
              </a:rPr>
              <a:t>: nous avons utilisé la méthode non probabiliste dite de convenance. </a:t>
            </a:r>
          </a:p>
          <a:p>
            <a:pPr>
              <a:lnSpc>
                <a:spcPct val="150000"/>
              </a:lnSpc>
              <a:buFont typeface="Wingdings" pitchFamily="2" charset="2"/>
              <a:buChar char="v"/>
            </a:pPr>
            <a:r>
              <a:rPr lang="fr-FR" sz="2000" b="1" dirty="0">
                <a:solidFill>
                  <a:schemeClr val="tx1"/>
                </a:solidFill>
                <a:latin typeface="Times New Roman" pitchFamily="18" charset="0"/>
                <a:cs typeface="Times New Roman" pitchFamily="18" charset="0"/>
              </a:rPr>
              <a:t>Taille de l'échantillon </a:t>
            </a:r>
            <a:r>
              <a:rPr lang="fr-FR" sz="2000" dirty="0" smtClean="0">
                <a:solidFill>
                  <a:schemeClr val="tx1"/>
                </a:solidFill>
                <a:latin typeface="Times New Roman" pitchFamily="18" charset="0"/>
                <a:cs typeface="Times New Roman" pitchFamily="18" charset="0"/>
              </a:rPr>
              <a:t>:120 répondants.</a:t>
            </a:r>
            <a:endParaRPr lang="fr-FR" sz="2000" dirty="0">
              <a:solidFill>
                <a:schemeClr val="tx1"/>
              </a:solidFill>
              <a:latin typeface="Times New Roman" pitchFamily="18" charset="0"/>
              <a:cs typeface="Times New Roman" pitchFamily="18" charset="0"/>
            </a:endParaRPr>
          </a:p>
          <a:p>
            <a:pPr algn="just">
              <a:lnSpc>
                <a:spcPct val="150000"/>
              </a:lnSpc>
              <a:buFont typeface="Wingdings" pitchFamily="2" charset="2"/>
              <a:buChar char="v"/>
            </a:pPr>
            <a:r>
              <a:rPr lang="fr-FR" sz="2000" b="1" dirty="0">
                <a:solidFill>
                  <a:schemeClr val="tx1"/>
                </a:solidFill>
                <a:latin typeface="Times New Roman" pitchFamily="18" charset="0"/>
                <a:cs typeface="Times New Roman" pitchFamily="18" charset="0"/>
              </a:rPr>
              <a:t>Instrument de collecte : </a:t>
            </a:r>
            <a:r>
              <a:rPr lang="fr-FR" sz="2000" dirty="0">
                <a:solidFill>
                  <a:schemeClr val="tx1"/>
                </a:solidFill>
                <a:latin typeface="Times New Roman" pitchFamily="18" charset="0"/>
                <a:cs typeface="Times New Roman" pitchFamily="18" charset="0"/>
              </a:rPr>
              <a:t>Fiche de consentement et le questionnaire.</a:t>
            </a:r>
          </a:p>
          <a:p>
            <a:pPr algn="just">
              <a:lnSpc>
                <a:spcPct val="150000"/>
              </a:lnSpc>
              <a:buFont typeface="Wingdings" pitchFamily="2" charset="2"/>
              <a:buChar char="v"/>
            </a:pPr>
            <a:r>
              <a:rPr lang="fr-FR" sz="2000" b="1" dirty="0">
                <a:solidFill>
                  <a:schemeClr val="tx1"/>
                </a:solidFill>
                <a:latin typeface="Times New Roman" pitchFamily="18" charset="0"/>
                <a:cs typeface="Times New Roman" pitchFamily="18" charset="0"/>
              </a:rPr>
              <a:t>Considération éthique </a:t>
            </a:r>
            <a:r>
              <a:rPr lang="fr-FR" sz="2000" dirty="0">
                <a:solidFill>
                  <a:schemeClr val="tx1"/>
                </a:solidFill>
                <a:latin typeface="Times New Roman" pitchFamily="18" charset="0"/>
                <a:cs typeface="Times New Roman" pitchFamily="18" charset="0"/>
              </a:rPr>
              <a:t>:</a:t>
            </a:r>
          </a:p>
          <a:p>
            <a:pPr algn="just">
              <a:lnSpc>
                <a:spcPct val="150000"/>
              </a:lnSpc>
              <a:buFont typeface="Wingdings" pitchFamily="2" charset="2"/>
              <a:buChar char="ü"/>
            </a:pPr>
            <a:r>
              <a:rPr lang="fr-FR" sz="2000" dirty="0">
                <a:solidFill>
                  <a:schemeClr val="tx1"/>
                </a:solidFill>
                <a:latin typeface="Times New Roman" pitchFamily="18" charset="0"/>
                <a:cs typeface="Times New Roman" pitchFamily="18" charset="0"/>
              </a:rPr>
              <a:t>Dans le souci de garantir l’éthique de notre recherche nous avons obtenu : </a:t>
            </a:r>
          </a:p>
          <a:p>
            <a:pPr lvl="0" algn="just">
              <a:lnSpc>
                <a:spcPct val="150000"/>
              </a:lnSpc>
              <a:buFont typeface="Wingdings" pitchFamily="2" charset="2"/>
              <a:buChar char="ü"/>
            </a:pPr>
            <a:r>
              <a:rPr lang="fr-FR" sz="2000" dirty="0">
                <a:solidFill>
                  <a:schemeClr val="tx1"/>
                </a:solidFill>
                <a:latin typeface="Times New Roman" pitchFamily="18" charset="0"/>
                <a:cs typeface="Times New Roman" pitchFamily="18" charset="0"/>
              </a:rPr>
              <a:t>L’autorisation du délégué régional de l’Ouest ; </a:t>
            </a:r>
          </a:p>
          <a:p>
            <a:pPr lvl="0" algn="just">
              <a:lnSpc>
                <a:spcPct val="150000"/>
              </a:lnSpc>
              <a:buFont typeface="Wingdings" pitchFamily="2" charset="2"/>
              <a:buChar char="ü"/>
            </a:pPr>
            <a:r>
              <a:rPr lang="fr-FR" sz="2000" dirty="0">
                <a:solidFill>
                  <a:schemeClr val="tx1"/>
                </a:solidFill>
                <a:latin typeface="Times New Roman" pitchFamily="18" charset="0"/>
                <a:cs typeface="Times New Roman" pitchFamily="18" charset="0"/>
              </a:rPr>
              <a:t>L’autorisation du directeur de notre établissement ;</a:t>
            </a:r>
          </a:p>
          <a:p>
            <a:pPr lvl="0" algn="just">
              <a:lnSpc>
                <a:spcPct val="150000"/>
              </a:lnSpc>
              <a:buFont typeface="Wingdings" pitchFamily="2" charset="2"/>
              <a:buChar char="ü"/>
            </a:pPr>
            <a:r>
              <a:rPr lang="fr-FR" sz="2000" dirty="0">
                <a:solidFill>
                  <a:schemeClr val="tx1"/>
                </a:solidFill>
                <a:latin typeface="Times New Roman" pitchFamily="18" charset="0"/>
                <a:cs typeface="Times New Roman" pitchFamily="18" charset="0"/>
              </a:rPr>
              <a:t>L’autorisation </a:t>
            </a:r>
            <a:r>
              <a:rPr lang="fr-FR" sz="2000" dirty="0" smtClean="0">
                <a:solidFill>
                  <a:schemeClr val="tx1"/>
                </a:solidFill>
                <a:latin typeface="Times New Roman" pitchFamily="18" charset="0"/>
                <a:cs typeface="Times New Roman" pitchFamily="18" charset="0"/>
              </a:rPr>
              <a:t>du chef du quartier ;</a:t>
            </a:r>
            <a:endParaRPr lang="fr-FR" sz="2000" dirty="0">
              <a:solidFill>
                <a:schemeClr val="tx1"/>
              </a:solidFill>
              <a:latin typeface="Times New Roman" pitchFamily="18" charset="0"/>
              <a:cs typeface="Times New Roman" pitchFamily="18" charset="0"/>
            </a:endParaRPr>
          </a:p>
          <a:p>
            <a:pPr>
              <a:lnSpc>
                <a:spcPct val="150000"/>
              </a:lnSpc>
            </a:pPr>
            <a:endParaRPr lang="fr-FR" dirty="0">
              <a:solidFill>
                <a:schemeClr val="tx1"/>
              </a:solidFill>
            </a:endParaRPr>
          </a:p>
        </p:txBody>
      </p:sp>
      <p:sp>
        <p:nvSpPr>
          <p:cNvPr id="3" name="Espace réservé de la date 2"/>
          <p:cNvSpPr>
            <a:spLocks noGrp="1"/>
          </p:cNvSpPr>
          <p:nvPr>
            <p:ph type="dt" sz="half" idx="10"/>
          </p:nvPr>
        </p:nvSpPr>
        <p:spPr/>
        <p:txBody>
          <a:bodyPr/>
          <a:lstStyle/>
          <a:p>
            <a:r>
              <a:rPr lang="fr-FR" dirty="0"/>
              <a:t>AVRIL 2024 </a:t>
            </a:r>
            <a:endParaRPr lang="en-US" dirty="0"/>
          </a:p>
        </p:txBody>
      </p:sp>
      <p:sp>
        <p:nvSpPr>
          <p:cNvPr id="4" name="Espace réservé du pied de page 3"/>
          <p:cNvSpPr>
            <a:spLocks noGrp="1"/>
          </p:cNvSpPr>
          <p:nvPr>
            <p:ph type="ftr" sz="quarter" idx="11"/>
          </p:nvPr>
        </p:nvSpPr>
        <p:spPr/>
        <p:txBody>
          <a:bodyPr/>
          <a:lstStyle/>
          <a:p>
            <a:r>
              <a:rPr lang="fr-FR" dirty="0" smtClean="0"/>
              <a:t>TIDO DARIOS BOREL</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8" name="AutoShape 3"/>
          <p:cNvSpPr>
            <a:spLocks noChangeArrowheads="1"/>
          </p:cNvSpPr>
          <p:nvPr/>
        </p:nvSpPr>
        <p:spPr bwMode="auto">
          <a:xfrm>
            <a:off x="1634636" y="365126"/>
            <a:ext cx="9505950" cy="961517"/>
          </a:xfrm>
          <a:prstGeom prst="roundRect">
            <a:avLst>
              <a:gd name="adj" fmla="val 16667"/>
            </a:avLst>
          </a:prstGeom>
          <a:solidFill>
            <a:srgbClr val="00B0F0"/>
          </a:soli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algn="ctr">
              <a:lnSpc>
                <a:spcPct val="150000"/>
              </a:lnSpc>
            </a:pPr>
            <a:r>
              <a:rPr lang="fr-CM" sz="3600" b="1" dirty="0">
                <a:solidFill>
                  <a:srgbClr val="FFFF00"/>
                </a:solidFill>
                <a:latin typeface="Arial" panose="020B0604020202020204" pitchFamily="34" charset="0"/>
                <a:cs typeface="Arial" panose="020B0604020202020204" pitchFamily="34" charset="0"/>
              </a:rPr>
              <a:t> </a:t>
            </a:r>
            <a:r>
              <a:rPr lang="fr-CM" sz="3200" b="1" dirty="0" smtClean="0">
                <a:latin typeface="Arial" panose="020B0604020202020204" pitchFamily="34" charset="0"/>
                <a:cs typeface="Arial" panose="020B0604020202020204" pitchFamily="34" charset="0"/>
              </a:rPr>
              <a:t>MATERIELS </a:t>
            </a:r>
            <a:r>
              <a:rPr lang="fr-CM" sz="3200" b="1" dirty="0">
                <a:latin typeface="Arial" panose="020B0604020202020204" pitchFamily="34" charset="0"/>
                <a:cs typeface="Arial" panose="020B0604020202020204" pitchFamily="34" charset="0"/>
              </a:rPr>
              <a:t>ET METHODES (3/3)</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9383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AVRIL 2024 </a:t>
            </a:r>
            <a:endParaRPr lang="en-US" dirty="0"/>
          </a:p>
        </p:txBody>
      </p:sp>
      <p:sp>
        <p:nvSpPr>
          <p:cNvPr id="5" name="Espace réservé du pied de page 4"/>
          <p:cNvSpPr>
            <a:spLocks noGrp="1"/>
          </p:cNvSpPr>
          <p:nvPr>
            <p:ph type="ftr" sz="quarter" idx="11"/>
          </p:nvPr>
        </p:nvSpPr>
        <p:spPr/>
        <p:txBody>
          <a:bodyPr/>
          <a:lstStyle/>
          <a:p>
            <a:r>
              <a:rPr lang="fr-FR" dirty="0" smtClean="0"/>
              <a:t>TIDO DARIOS BOREL </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1200" smtClean="0"/>
              <a:pPr/>
              <a:t>15</a:t>
            </a:fld>
            <a:endParaRPr lang="en-US" sz="1200" dirty="0"/>
          </a:p>
        </p:txBody>
      </p:sp>
      <p:sp>
        <p:nvSpPr>
          <p:cNvPr id="9" name="Rectangle 8"/>
          <p:cNvSpPr/>
          <p:nvPr/>
        </p:nvSpPr>
        <p:spPr>
          <a:xfrm>
            <a:off x="3372872" y="1619614"/>
            <a:ext cx="3262115" cy="37134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 name="Groupe 10"/>
          <p:cNvGrpSpPr/>
          <p:nvPr/>
        </p:nvGrpSpPr>
        <p:grpSpPr>
          <a:xfrm>
            <a:off x="3300709" y="2043759"/>
            <a:ext cx="8239285" cy="2865133"/>
            <a:chOff x="3205857" y="1307230"/>
            <a:chExt cx="8239285" cy="2865133"/>
          </a:xfrm>
          <a:scene3d>
            <a:camera prst="orthographicFront">
              <a:rot lat="0" lon="0" rev="0"/>
            </a:camera>
            <a:lightRig rig="soft" dir="t">
              <a:rot lat="0" lon="0" rev="0"/>
            </a:lightRig>
          </a:scene3d>
        </p:grpSpPr>
        <p:sp>
          <p:nvSpPr>
            <p:cNvPr id="12" name="Pentagone 11"/>
            <p:cNvSpPr/>
            <p:nvPr/>
          </p:nvSpPr>
          <p:spPr>
            <a:xfrm rot="10800000">
              <a:off x="3205857" y="1307230"/>
              <a:ext cx="8239285" cy="2865131"/>
            </a:xfrm>
            <a:prstGeom prst="homePlate">
              <a:avLst/>
            </a:prstGeom>
            <a:solidFill>
              <a:srgbClr val="00B0F0"/>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a:lstStyle/>
            <a:p>
              <a:endParaRPr lang="fr-FR" dirty="0"/>
            </a:p>
          </p:txBody>
        </p:sp>
        <p:sp>
          <p:nvSpPr>
            <p:cNvPr id="15" name="Pentagone 4"/>
            <p:cNvSpPr/>
            <p:nvPr/>
          </p:nvSpPr>
          <p:spPr>
            <a:xfrm rot="21600000">
              <a:off x="3312541" y="1307232"/>
              <a:ext cx="7523002" cy="28651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39898" tIns="182880" rIns="341376" bIns="182880" numCol="1" spcCol="1270" anchor="t" anchorCtr="0">
              <a:noAutofit/>
            </a:bodyPr>
            <a:lstStyle/>
            <a:p>
              <a:pPr lvl="0" algn="ctr" defTabSz="2133600">
                <a:lnSpc>
                  <a:spcPct val="150000"/>
                </a:lnSpc>
                <a:spcBef>
                  <a:spcPct val="0"/>
                </a:spcBef>
                <a:spcAft>
                  <a:spcPct val="35000"/>
                </a:spcAft>
              </a:pPr>
              <a:endParaRPr lang="fr-FR" sz="4800" kern="1200" dirty="0">
                <a:solidFill>
                  <a:srgbClr val="00B0F0"/>
                </a:solidFill>
                <a:latin typeface="Arial" panose="020B0604020202020204" pitchFamily="34" charset="0"/>
                <a:cs typeface="Arial" panose="020B0604020202020204" pitchFamily="34" charset="0"/>
              </a:endParaRPr>
            </a:p>
          </p:txBody>
        </p:sp>
      </p:grpSp>
      <p:sp>
        <p:nvSpPr>
          <p:cNvPr id="16" name="Ellipse 15"/>
          <p:cNvSpPr/>
          <p:nvPr/>
        </p:nvSpPr>
        <p:spPr>
          <a:xfrm>
            <a:off x="539535" y="1337876"/>
            <a:ext cx="4360436" cy="4276894"/>
          </a:xfrm>
          <a:prstGeom prst="ellipse">
            <a:avLst/>
          </a:prstGeom>
          <a:blipFill rotWithShape="1">
            <a:blip r:embed="rId3"/>
            <a:stretch>
              <a:fillRect/>
            </a:stretch>
          </a:blipFill>
          <a:ln>
            <a:solidFill>
              <a:schemeClr val="accent5"/>
            </a:solid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7" name="Ellipse 16"/>
          <p:cNvSpPr/>
          <p:nvPr/>
        </p:nvSpPr>
        <p:spPr>
          <a:xfrm>
            <a:off x="539535" y="1337877"/>
            <a:ext cx="4360436" cy="4276894"/>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7" name="Rectangle 6"/>
          <p:cNvSpPr/>
          <p:nvPr/>
        </p:nvSpPr>
        <p:spPr>
          <a:xfrm>
            <a:off x="5575852" y="3183935"/>
            <a:ext cx="5600957" cy="584775"/>
          </a:xfrm>
          <a:prstGeom prst="rect">
            <a:avLst/>
          </a:prstGeom>
        </p:spPr>
        <p:txBody>
          <a:bodyPr wrap="none">
            <a:spAutoFit/>
          </a:bodyPr>
          <a:lstStyle/>
          <a:p>
            <a:r>
              <a:rPr lang="fr-FR" sz="3200" b="1" dirty="0">
                <a:latin typeface="Times New Roman" pitchFamily="18" charset="0"/>
                <a:cs typeface="Times New Roman" pitchFamily="18" charset="0"/>
              </a:rPr>
              <a:t>RESULTATS ET DISCUTION</a:t>
            </a:r>
          </a:p>
        </p:txBody>
      </p:sp>
    </p:spTree>
    <p:extLst>
      <p:ext uri="{BB962C8B-B14F-4D97-AF65-F5344CB8AC3E}">
        <p14:creationId xmlns="" xmlns:p14="http://schemas.microsoft.com/office/powerpoint/2010/main" val="366043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15"/>
          <p:cNvSpPr>
            <a:spLocks noGrp="1"/>
          </p:cNvSpPr>
          <p:nvPr>
            <p:ph type="dt" sz="half" idx="10"/>
          </p:nvPr>
        </p:nvSpPr>
        <p:spPr/>
        <p:txBody>
          <a:bodyPr/>
          <a:lstStyle/>
          <a:p>
            <a:r>
              <a:rPr lang="fr-FR" dirty="0"/>
              <a:t>AVRIL 2024 </a:t>
            </a:r>
            <a:endParaRPr lang="en-US" dirty="0"/>
          </a:p>
        </p:txBody>
      </p:sp>
      <p:sp>
        <p:nvSpPr>
          <p:cNvPr id="2" name="Espace réservé du pied de page 1"/>
          <p:cNvSpPr>
            <a:spLocks noGrp="1"/>
          </p:cNvSpPr>
          <p:nvPr>
            <p:ph type="ftr" sz="quarter" idx="11"/>
          </p:nvPr>
        </p:nvSpPr>
        <p:spPr/>
        <p:txBody>
          <a:bodyPr/>
          <a:lstStyle/>
          <a:p>
            <a:r>
              <a:rPr lang="fr-FR" dirty="0" smtClean="0"/>
              <a:t>TIDO DARIOS BOREL </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1200" smtClean="0">
                <a:solidFill>
                  <a:schemeClr val="tx1"/>
                </a:solidFill>
                <a:latin typeface="Arial" panose="020B0604020202020204" pitchFamily="34" charset="0"/>
                <a:cs typeface="Arial" panose="020B0604020202020204" pitchFamily="34" charset="0"/>
              </a:rPr>
              <a:pPr/>
              <a:t>16</a:t>
            </a:fld>
            <a:endParaRPr lang="en-US" sz="1200" dirty="0">
              <a:solidFill>
                <a:schemeClr val="tx1"/>
              </a:solidFill>
              <a:latin typeface="Arial" panose="020B0604020202020204" pitchFamily="34" charset="0"/>
              <a:cs typeface="Arial" panose="020B0604020202020204" pitchFamily="34" charset="0"/>
            </a:endParaRPr>
          </a:p>
        </p:txBody>
      </p:sp>
      <p:sp>
        <p:nvSpPr>
          <p:cNvPr id="9" name="AutoShape 3"/>
          <p:cNvSpPr>
            <a:spLocks noChangeArrowheads="1"/>
          </p:cNvSpPr>
          <p:nvPr/>
        </p:nvSpPr>
        <p:spPr bwMode="auto">
          <a:xfrm>
            <a:off x="1981377" y="375138"/>
            <a:ext cx="8229243" cy="77763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lnSpc>
                <a:spcPct val="150000"/>
              </a:lnSpc>
            </a:pPr>
            <a:r>
              <a:rPr lang="fr-CM" sz="3600" b="1" dirty="0">
                <a:latin typeface="Times New Roman" pitchFamily="18" charset="0"/>
                <a:cs typeface="Times New Roman" pitchFamily="18" charset="0"/>
              </a:rPr>
              <a:t>RESULTATS ET DISCUSSION (</a:t>
            </a:r>
            <a:r>
              <a:rPr lang="fr-CM" sz="3600" b="1" dirty="0" smtClean="0">
                <a:latin typeface="Times New Roman" pitchFamily="18" charset="0"/>
                <a:cs typeface="Times New Roman" pitchFamily="18" charset="0"/>
              </a:rPr>
              <a:t>1/5)</a:t>
            </a:r>
            <a:endParaRPr lang="fr-FR" sz="3600" b="1" dirty="0">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15" name="Zone de texte 6"/>
          <p:cNvSpPr txBox="1"/>
          <p:nvPr/>
        </p:nvSpPr>
        <p:spPr>
          <a:xfrm>
            <a:off x="3054294" y="1440698"/>
            <a:ext cx="5204869" cy="39858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600" b="1" dirty="0">
                <a:effectLst/>
                <a:ea typeface="Calibri"/>
                <a:cs typeface="Times New Roman"/>
              </a:rPr>
              <a:t>REPARTITION DES REPONDANTS EN FONCTION  </a:t>
            </a:r>
            <a:r>
              <a:rPr lang="fr-FR" sz="1600" b="1" dirty="0" smtClean="0">
                <a:effectLst/>
                <a:ea typeface="Calibri"/>
                <a:cs typeface="Times New Roman"/>
              </a:rPr>
              <a:t>DE L’AGE</a:t>
            </a:r>
            <a:endParaRPr lang="fr-FR" sz="1600" dirty="0">
              <a:effectLst/>
              <a:ea typeface="Calibri"/>
              <a:cs typeface="Times New Roman"/>
            </a:endParaRPr>
          </a:p>
        </p:txBody>
      </p:sp>
      <p:sp>
        <p:nvSpPr>
          <p:cNvPr id="11" name="ZoneTexte 10"/>
          <p:cNvSpPr txBox="1"/>
          <p:nvPr/>
        </p:nvSpPr>
        <p:spPr>
          <a:xfrm>
            <a:off x="222736" y="4919008"/>
            <a:ext cx="11793416" cy="1938992"/>
          </a:xfrm>
          <a:prstGeom prst="rect">
            <a:avLst/>
          </a:prstGeom>
          <a:noFill/>
        </p:spPr>
        <p:txBody>
          <a:bodyPr wrap="square" rtlCol="0">
            <a:spAutoFit/>
          </a:bodyPr>
          <a:lstStyle/>
          <a:p>
            <a:pPr algn="just">
              <a:lnSpc>
                <a:spcPct val="150000"/>
              </a:lnSpc>
            </a:pPr>
            <a:r>
              <a:rPr lang="fr-FR" sz="2000" dirty="0" smtClean="0">
                <a:latin typeface="Times New Roman" panose="02020603050405020304" pitchFamily="18" charset="0"/>
                <a:ea typeface="Calibri" panose="020F0502020204030204" pitchFamily="34" charset="0"/>
              </a:rPr>
              <a:t>Ces </a:t>
            </a:r>
            <a:r>
              <a:rPr lang="fr-FR" sz="2000" dirty="0">
                <a:latin typeface="Times New Roman" panose="02020603050405020304" pitchFamily="18" charset="0"/>
                <a:ea typeface="Calibri" panose="020F0502020204030204" pitchFamily="34" charset="0"/>
              </a:rPr>
              <a:t>résultats corroborent avec ceux trouvés par VALENTIN BASHIGE et ALT en 2015 dans son étude </a:t>
            </a:r>
            <a:r>
              <a:rPr lang="fr-FR" sz="2000" dirty="0" smtClean="0">
                <a:latin typeface="Times New Roman" panose="02020603050405020304" pitchFamily="18" charset="0"/>
                <a:ea typeface="Calibri" panose="020F0502020204030204" pitchFamily="34" charset="0"/>
              </a:rPr>
              <a:t>intitulée </a:t>
            </a:r>
            <a:r>
              <a:rPr lang="fr-FR" sz="2000" dirty="0">
                <a:latin typeface="Times New Roman" panose="02020603050405020304" pitchFamily="18" charset="0"/>
                <a:ea typeface="Calibri" panose="020F0502020204030204" pitchFamily="34" charset="0"/>
              </a:rPr>
              <a:t>prévalence et caractéristiques de l’automédication chez les étudiants de 18 à 35 ans au campus de Lubumbashi avec une prévalence de 99%. Ceci s’expliquerait par le fait que plus on est jeune plus on pratique l’automédication. </a:t>
            </a:r>
            <a:endParaRPr lang="fr-FR" sz="2000" dirty="0"/>
          </a:p>
        </p:txBody>
      </p:sp>
      <p:graphicFrame>
        <p:nvGraphicFramePr>
          <p:cNvPr id="3" name="Graphique 2">
            <a:extLst>
              <a:ext uri="{FF2B5EF4-FFF2-40B4-BE49-F238E27FC236}">
                <a16:creationId xmlns="" xmlns:a16="http://schemas.microsoft.com/office/drawing/2014/main" id="{6CE2EE78-FF2D-BC49-20E3-1EBAFF1155B8}"/>
              </a:ext>
            </a:extLst>
          </p:cNvPr>
          <p:cNvGraphicFramePr/>
          <p:nvPr>
            <p:extLst>
              <p:ext uri="{D42A27DB-BD31-4B8C-83A1-F6EECF244321}">
                <p14:modId xmlns="" xmlns:p14="http://schemas.microsoft.com/office/powerpoint/2010/main" val="159614542"/>
              </p:ext>
            </p:extLst>
          </p:nvPr>
        </p:nvGraphicFramePr>
        <p:xfrm>
          <a:off x="1126433" y="1946030"/>
          <a:ext cx="822924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729375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a:spLocks noGrp="1" noChangeArrowheads="1"/>
          </p:cNvSpPr>
          <p:nvPr>
            <p:ph type="title"/>
          </p:nvPr>
        </p:nvSpPr>
        <p:spPr bwMode="auto">
          <a:xfrm>
            <a:off x="709246" y="480891"/>
            <a:ext cx="9601198" cy="82027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fr-CM" sz="3600" b="1" dirty="0">
                <a:solidFill>
                  <a:schemeClr val="tx1"/>
                </a:solidFill>
                <a:latin typeface="Times New Roman" pitchFamily="18" charset="0"/>
                <a:cs typeface="Times New Roman" pitchFamily="18" charset="0"/>
              </a:rPr>
              <a:t>RESULTATS ET DISCUSSION </a:t>
            </a:r>
            <a:r>
              <a:rPr lang="fr-CM" sz="3600" b="1" dirty="0" smtClean="0">
                <a:solidFill>
                  <a:schemeClr val="tx1"/>
                </a:solidFill>
                <a:latin typeface="Times New Roman" pitchFamily="18" charset="0"/>
                <a:cs typeface="Times New Roman" pitchFamily="18" charset="0"/>
              </a:rPr>
              <a:t>(2/5)</a:t>
            </a:r>
            <a:endParaRPr lang="fr-FR" sz="3600" b="1" dirty="0">
              <a:solidFill>
                <a:schemeClr val="tx1"/>
              </a:solidFill>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2" name="Espace réservé de la date 1"/>
          <p:cNvSpPr>
            <a:spLocks noGrp="1"/>
          </p:cNvSpPr>
          <p:nvPr>
            <p:ph type="dt" sz="half" idx="10"/>
          </p:nvPr>
        </p:nvSpPr>
        <p:spPr/>
        <p:txBody>
          <a:bodyPr/>
          <a:lstStyle/>
          <a:p>
            <a:r>
              <a:rPr lang="fr-FR" dirty="0"/>
              <a:t>AVRIL 2024 </a:t>
            </a:r>
            <a:endParaRPr lang="en-US" dirty="0"/>
          </a:p>
        </p:txBody>
      </p:sp>
      <p:sp>
        <p:nvSpPr>
          <p:cNvPr id="4" name="Espace réservé du pied de page 3"/>
          <p:cNvSpPr>
            <a:spLocks noGrp="1"/>
          </p:cNvSpPr>
          <p:nvPr>
            <p:ph type="ftr" sz="quarter" idx="11"/>
          </p:nvPr>
        </p:nvSpPr>
        <p:spPr/>
        <p:txBody>
          <a:bodyPr/>
          <a:lstStyle/>
          <a:p>
            <a:r>
              <a:rPr lang="en-US" dirty="0" smtClean="0"/>
              <a:t>TIDO DARIOS BOREL</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17</a:t>
            </a:fld>
            <a:endParaRPr lang="en-US" dirty="0"/>
          </a:p>
        </p:txBody>
      </p:sp>
      <p:sp>
        <p:nvSpPr>
          <p:cNvPr id="11" name="ZoneTexte 10"/>
          <p:cNvSpPr txBox="1"/>
          <p:nvPr/>
        </p:nvSpPr>
        <p:spPr>
          <a:xfrm>
            <a:off x="6245524" y="1752598"/>
            <a:ext cx="5739212" cy="5124480"/>
          </a:xfrm>
          <a:prstGeom prst="rect">
            <a:avLst/>
          </a:prstGeom>
          <a:noFill/>
        </p:spPr>
        <p:txBody>
          <a:bodyPr wrap="square" rtlCol="0">
            <a:spAutoFit/>
          </a:bodyPr>
          <a:lstStyle/>
          <a:p>
            <a:pPr algn="just">
              <a:lnSpc>
                <a:spcPct val="150000"/>
              </a:lnSpc>
            </a:pPr>
            <a:r>
              <a:rPr lang="fr-FR" sz="2000" dirty="0" smtClean="0">
                <a:latin typeface="Times New Roman" pitchFamily="18" charset="0"/>
                <a:cs typeface="Times New Roman" pitchFamily="18" charset="0"/>
              </a:rPr>
              <a:t>Ceci </a:t>
            </a:r>
            <a:r>
              <a:rPr lang="fr-FR" sz="2000" dirty="0">
                <a:latin typeface="Times New Roman" pitchFamily="18" charset="0"/>
                <a:cs typeface="Times New Roman" pitchFamily="18" charset="0"/>
              </a:rPr>
              <a:t>va à l’encontre des </a:t>
            </a:r>
            <a:r>
              <a:rPr lang="fr-FR" sz="2000" dirty="0" smtClean="0">
                <a:latin typeface="Times New Roman" pitchFamily="18" charset="0"/>
                <a:cs typeface="Times New Roman" pitchFamily="18" charset="0"/>
              </a:rPr>
              <a:t>résultats trouvés par </a:t>
            </a:r>
            <a:r>
              <a:rPr lang="fr-FR" sz="2000" b="1" dirty="0">
                <a:latin typeface="Times New Roman" pitchFamily="18" charset="0"/>
                <a:cs typeface="Times New Roman" pitchFamily="18" charset="0"/>
              </a:rPr>
              <a:t>DENIS REDNAUD</a:t>
            </a:r>
            <a:r>
              <a:rPr lang="fr-FR" sz="2000" dirty="0">
                <a:latin typeface="Times New Roman" pitchFamily="18" charset="0"/>
                <a:cs typeface="Times New Roman" pitchFamily="18" charset="0"/>
              </a:rPr>
              <a:t> en </a:t>
            </a:r>
            <a:r>
              <a:rPr lang="fr-FR" sz="2000" b="1" dirty="0">
                <a:latin typeface="Times New Roman" pitchFamily="18" charset="0"/>
                <a:cs typeface="Times New Roman" pitchFamily="18" charset="0"/>
              </a:rPr>
              <a:t>2008</a:t>
            </a:r>
            <a:r>
              <a:rPr lang="fr-FR" sz="2000" dirty="0">
                <a:latin typeface="Times New Roman" pitchFamily="18" charset="0"/>
                <a:cs typeface="Times New Roman" pitchFamily="18" charset="0"/>
              </a:rPr>
              <a:t> ou </a:t>
            </a:r>
            <a:r>
              <a:rPr lang="fr-FR" sz="2000" b="1" dirty="0">
                <a:latin typeface="Times New Roman" pitchFamily="18" charset="0"/>
                <a:cs typeface="Times New Roman" pitchFamily="18" charset="0"/>
              </a:rPr>
              <a:t>90%</a:t>
            </a:r>
            <a:r>
              <a:rPr lang="fr-FR" sz="2000" dirty="0">
                <a:latin typeface="Times New Roman" pitchFamily="18" charset="0"/>
                <a:cs typeface="Times New Roman" pitchFamily="18" charset="0"/>
              </a:rPr>
              <a:t> avec un niveau supérieur </a:t>
            </a:r>
            <a:r>
              <a:rPr lang="fr-FR" sz="2000" dirty="0" smtClean="0">
                <a:latin typeface="Times New Roman" pitchFamily="18" charset="0"/>
                <a:cs typeface="Times New Roman" pitchFamily="18" charset="0"/>
              </a:rPr>
              <a:t>pratiquaient </a:t>
            </a:r>
            <a:r>
              <a:rPr lang="fr-FR" sz="2000" dirty="0">
                <a:latin typeface="Times New Roman" pitchFamily="18" charset="0"/>
                <a:cs typeface="Times New Roman" pitchFamily="18" charset="0"/>
              </a:rPr>
              <a:t>l’automédication. Ainsi, outre le sexe et l’âge, le niveau d’étude ne joue pas un rôle significatif dans la pratique de l’automédication. </a:t>
            </a:r>
            <a:r>
              <a:rPr lang="fr-FR" sz="2000" dirty="0" smtClean="0">
                <a:latin typeface="Times New Roman" pitchFamily="18" charset="0"/>
                <a:cs typeface="Times New Roman" pitchFamily="18" charset="0"/>
              </a:rPr>
              <a:t>Une autre étude mené par </a:t>
            </a:r>
            <a:r>
              <a:rPr lang="fr-FR" sz="2000" b="1" dirty="0" smtClean="0">
                <a:latin typeface="Times New Roman" pitchFamily="18" charset="0"/>
                <a:cs typeface="Times New Roman" pitchFamily="18" charset="0"/>
              </a:rPr>
              <a:t>DENIS</a:t>
            </a:r>
            <a:r>
              <a:rPr lang="fr-FR" sz="2000" dirty="0" smtClean="0">
                <a:latin typeface="Times New Roman" pitchFamily="18" charset="0"/>
                <a:cs typeface="Times New Roman" pitchFamily="18" charset="0"/>
              </a:rPr>
              <a:t>, montre que, les personnes ayant un niveau bac+</a:t>
            </a:r>
            <a:r>
              <a:rPr lang="fr-FR" sz="2000" b="1"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 ou </a:t>
            </a:r>
            <a:r>
              <a:rPr lang="fr-FR" sz="2000" dirty="0">
                <a:latin typeface="Times New Roman" pitchFamily="18" charset="0"/>
                <a:cs typeface="Times New Roman" pitchFamily="18" charset="0"/>
              </a:rPr>
              <a:t>supérieur on plus recours à </a:t>
            </a:r>
            <a:r>
              <a:rPr lang="fr-FR" sz="2000" dirty="0" smtClean="0">
                <a:latin typeface="Times New Roman" pitchFamily="18" charset="0"/>
                <a:cs typeface="Times New Roman" pitchFamily="18" charset="0"/>
              </a:rPr>
              <a:t>l’automédication </a:t>
            </a:r>
            <a:r>
              <a:rPr lang="fr-FR" sz="2000" dirty="0">
                <a:latin typeface="Times New Roman" pitchFamily="18" charset="0"/>
                <a:cs typeface="Times New Roman" pitchFamily="18" charset="0"/>
              </a:rPr>
              <a:t>et les personnes ayant un faible niveau d’étude sont </a:t>
            </a:r>
            <a:r>
              <a:rPr lang="fr-FR" sz="2000" dirty="0" smtClean="0">
                <a:latin typeface="Times New Roman" pitchFamily="18" charset="0"/>
                <a:cs typeface="Times New Roman" pitchFamily="18" charset="0"/>
              </a:rPr>
              <a:t>celles </a:t>
            </a:r>
            <a:r>
              <a:rPr lang="fr-FR" sz="2000" dirty="0">
                <a:latin typeface="Times New Roman" pitchFamily="18" charset="0"/>
                <a:cs typeface="Times New Roman" pitchFamily="18" charset="0"/>
              </a:rPr>
              <a:t>qui </a:t>
            </a:r>
            <a:r>
              <a:rPr lang="fr-FR" sz="2000" dirty="0" smtClean="0">
                <a:latin typeface="Times New Roman" pitchFamily="18" charset="0"/>
                <a:cs typeface="Times New Roman" pitchFamily="18" charset="0"/>
              </a:rPr>
              <a:t>expriment </a:t>
            </a:r>
            <a:r>
              <a:rPr lang="fr-FR" sz="2000" dirty="0">
                <a:latin typeface="Times New Roman" pitchFamily="18" charset="0"/>
                <a:cs typeface="Times New Roman" pitchFamily="18" charset="0"/>
              </a:rPr>
              <a:t>le plus de méfiance vis-à-vis de cette pratique.</a:t>
            </a:r>
          </a:p>
          <a:p>
            <a:pPr algn="just">
              <a:lnSpc>
                <a:spcPct val="150000"/>
              </a:lnSpc>
            </a:pPr>
            <a:r>
              <a:rPr lang="en-US"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14" name="Zone de texte 6"/>
          <p:cNvSpPr txBox="1"/>
          <p:nvPr/>
        </p:nvSpPr>
        <p:spPr>
          <a:xfrm>
            <a:off x="1620740" y="1416928"/>
            <a:ext cx="7778210" cy="3399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Times New Romain"/>
                <a:ea typeface="Calibri"/>
                <a:cs typeface="Times New Roman"/>
              </a:rPr>
              <a:t>REPARTITION DE RESULTATS EN FONCTION </a:t>
            </a:r>
            <a:r>
              <a:rPr lang="fr-FR" sz="1600" dirty="0" smtClean="0">
                <a:effectLst/>
                <a:latin typeface="Times New Romain"/>
                <a:ea typeface="Calibri"/>
                <a:cs typeface="Times New Roman"/>
              </a:rPr>
              <a:t>DU NIVEAU D’INSTRUCTION </a:t>
            </a:r>
            <a:endParaRPr lang="fr-FR" sz="1600" dirty="0">
              <a:effectLst/>
              <a:latin typeface="Times New Romain"/>
              <a:ea typeface="Calibri"/>
              <a:cs typeface="Times New Roman"/>
            </a:endParaRPr>
          </a:p>
        </p:txBody>
      </p:sp>
      <p:graphicFrame>
        <p:nvGraphicFramePr>
          <p:cNvPr id="5" name="Graphique 4">
            <a:extLst>
              <a:ext uri="{FF2B5EF4-FFF2-40B4-BE49-F238E27FC236}">
                <a16:creationId xmlns="" xmlns:a16="http://schemas.microsoft.com/office/drawing/2014/main" id="{84CF847C-AB11-20D9-63B2-5814286353FC}"/>
              </a:ext>
            </a:extLst>
          </p:cNvPr>
          <p:cNvGraphicFramePr/>
          <p:nvPr>
            <p:extLst>
              <p:ext uri="{D42A27DB-BD31-4B8C-83A1-F6EECF244321}">
                <p14:modId xmlns="" xmlns:p14="http://schemas.microsoft.com/office/powerpoint/2010/main" val="3407146263"/>
              </p:ext>
            </p:extLst>
          </p:nvPr>
        </p:nvGraphicFramePr>
        <p:xfrm>
          <a:off x="264679" y="2311751"/>
          <a:ext cx="5582330" cy="3899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314900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
          <p:cNvSpPr>
            <a:spLocks noGrp="1" noChangeArrowheads="1"/>
          </p:cNvSpPr>
          <p:nvPr>
            <p:ph type="title"/>
          </p:nvPr>
        </p:nvSpPr>
        <p:spPr bwMode="auto">
          <a:xfrm>
            <a:off x="1002323" y="668460"/>
            <a:ext cx="9601198" cy="82027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fr-CM" sz="3600" b="1" dirty="0">
                <a:solidFill>
                  <a:schemeClr val="tx1"/>
                </a:solidFill>
                <a:latin typeface="Times New Roman" pitchFamily="18" charset="0"/>
                <a:cs typeface="Times New Roman" pitchFamily="18" charset="0"/>
              </a:rPr>
              <a:t>RESULTATS ET DISCUSSION </a:t>
            </a:r>
            <a:r>
              <a:rPr lang="fr-CM" sz="3600" b="1" dirty="0" smtClean="0">
                <a:solidFill>
                  <a:schemeClr val="tx1"/>
                </a:solidFill>
                <a:latin typeface="Times New Roman" pitchFamily="18" charset="0"/>
                <a:cs typeface="Times New Roman" pitchFamily="18" charset="0"/>
              </a:rPr>
              <a:t>(3/5)</a:t>
            </a:r>
            <a:endParaRPr lang="fr-FR" sz="3600" b="1" dirty="0">
              <a:solidFill>
                <a:schemeClr val="tx1"/>
              </a:solidFill>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7" name="Espace réservé de la date 6"/>
          <p:cNvSpPr>
            <a:spLocks noGrp="1"/>
          </p:cNvSpPr>
          <p:nvPr>
            <p:ph type="dt" sz="half" idx="10"/>
          </p:nvPr>
        </p:nvSpPr>
        <p:spPr>
          <a:xfrm>
            <a:off x="7291754" y="76201"/>
            <a:ext cx="4697046" cy="288925"/>
          </a:xfrm>
        </p:spPr>
        <p:txBody>
          <a:bodyPr/>
          <a:lstStyle/>
          <a:p>
            <a:r>
              <a:rPr lang="fr-FR" dirty="0"/>
              <a:t>	</a:t>
            </a:r>
            <a:r>
              <a:rPr lang="fr-FR" dirty="0" smtClean="0"/>
              <a:t>AVRIL </a:t>
            </a:r>
            <a:r>
              <a:rPr lang="fr-FR" dirty="0"/>
              <a:t>2024 </a:t>
            </a:r>
            <a:endParaRPr lang="en-US" dirty="0"/>
          </a:p>
        </p:txBody>
      </p:sp>
      <p:sp>
        <p:nvSpPr>
          <p:cNvPr id="4" name="Espace réservé du pied de page 3"/>
          <p:cNvSpPr>
            <a:spLocks noGrp="1"/>
          </p:cNvSpPr>
          <p:nvPr>
            <p:ph type="ftr" sz="quarter" idx="11"/>
          </p:nvPr>
        </p:nvSpPr>
        <p:spPr>
          <a:xfrm>
            <a:off x="5621755" y="6509982"/>
            <a:ext cx="5048921" cy="173547"/>
          </a:xfrm>
        </p:spPr>
        <p:txBody>
          <a:bodyPr/>
          <a:lstStyle/>
          <a:p>
            <a:r>
              <a:rPr lang="en-US" dirty="0" smtClean="0"/>
              <a:t>TIDO DARIOS BOREL</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z="1200" smtClean="0">
                <a:solidFill>
                  <a:schemeClr val="tx1"/>
                </a:solidFill>
                <a:latin typeface="Arial" panose="020B0604020202020204" pitchFamily="34" charset="0"/>
                <a:cs typeface="Arial" panose="020B0604020202020204" pitchFamily="34" charset="0"/>
              </a:rPr>
              <a:pPr/>
              <a:t>18</a:t>
            </a:fld>
            <a:endParaRPr lang="en-US" sz="1200" dirty="0">
              <a:solidFill>
                <a:schemeClr val="tx1"/>
              </a:solidFill>
              <a:latin typeface="Arial" panose="020B0604020202020204" pitchFamily="34" charset="0"/>
              <a:cs typeface="Arial" panose="020B0604020202020204" pitchFamily="34" charset="0"/>
            </a:endParaRPr>
          </a:p>
        </p:txBody>
      </p:sp>
      <p:sp>
        <p:nvSpPr>
          <p:cNvPr id="14" name="Zone de texte 6"/>
          <p:cNvSpPr txBox="1"/>
          <p:nvPr/>
        </p:nvSpPr>
        <p:spPr>
          <a:xfrm>
            <a:off x="1371600" y="1793628"/>
            <a:ext cx="7936523" cy="43375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b="1" dirty="0">
                <a:effectLst/>
                <a:ea typeface="Calibri"/>
                <a:cs typeface="Times New Roman"/>
              </a:rPr>
              <a:t>REPARTITION DES RESULTATS </a:t>
            </a:r>
            <a:r>
              <a:rPr lang="fr-FR" sz="1600" b="1" dirty="0">
                <a:ea typeface="Calibri"/>
                <a:cs typeface="Times New Roman"/>
              </a:rPr>
              <a:t>EN FONCTION </a:t>
            </a:r>
            <a:r>
              <a:rPr lang="fr-FR" sz="1600" b="1" dirty="0">
                <a:effectLst/>
                <a:ea typeface="Calibri"/>
                <a:cs typeface="Times New Roman"/>
              </a:rPr>
              <a:t>DE LA </a:t>
            </a:r>
            <a:r>
              <a:rPr lang="fr-FR" sz="1600" b="1" dirty="0" smtClean="0">
                <a:ea typeface="Calibri"/>
                <a:cs typeface="Times New Roman"/>
              </a:rPr>
              <a:t>PRATIQUE DE L’AUTOMEDICATION</a:t>
            </a:r>
            <a:r>
              <a:rPr lang="fr-FR" sz="1600" b="1" dirty="0" smtClean="0">
                <a:effectLst/>
                <a:ea typeface="Calibri"/>
                <a:cs typeface="Times New Roman"/>
              </a:rPr>
              <a:t> </a:t>
            </a:r>
            <a:endParaRPr lang="fr-FR" sz="1600" dirty="0">
              <a:effectLst/>
              <a:ea typeface="Calibri"/>
              <a:cs typeface="Times New Roman"/>
            </a:endParaRPr>
          </a:p>
        </p:txBody>
      </p:sp>
      <p:sp>
        <p:nvSpPr>
          <p:cNvPr id="21" name="ZoneTexte 20"/>
          <p:cNvSpPr txBox="1"/>
          <p:nvPr/>
        </p:nvSpPr>
        <p:spPr>
          <a:xfrm>
            <a:off x="3966693" y="2665927"/>
            <a:ext cx="7778839" cy="2862322"/>
          </a:xfrm>
          <a:prstGeom prst="rect">
            <a:avLst/>
          </a:prstGeom>
          <a:noFill/>
        </p:spPr>
        <p:txBody>
          <a:bodyPr wrap="square" rtlCol="0">
            <a:spAutoFit/>
          </a:bodyPr>
          <a:lstStyle/>
          <a:p>
            <a:pPr algn="just">
              <a:lnSpc>
                <a:spcPct val="150000"/>
              </a:lnSpc>
            </a:pPr>
            <a:r>
              <a:rPr lang="fr-FR" sz="2000" dirty="0">
                <a:latin typeface="Times New Romain"/>
              </a:rPr>
              <a:t>Ce qui va à l’encontre de l’étude menée par </a:t>
            </a:r>
            <a:r>
              <a:rPr lang="fr-FR" sz="2000" b="1" dirty="0">
                <a:latin typeface="Times New Romain"/>
              </a:rPr>
              <a:t>AMINA NADJI</a:t>
            </a:r>
            <a:r>
              <a:rPr lang="fr-FR" sz="2000" dirty="0">
                <a:latin typeface="Times New Romain"/>
              </a:rPr>
              <a:t> en </a:t>
            </a:r>
            <a:r>
              <a:rPr lang="fr-FR" sz="2000" b="1" dirty="0">
                <a:latin typeface="Times New Romain"/>
              </a:rPr>
              <a:t>2019 </a:t>
            </a:r>
            <a:r>
              <a:rPr lang="fr-FR" sz="2000" dirty="0">
                <a:latin typeface="Times New Romain"/>
              </a:rPr>
              <a:t>sur l’évaluation de la prévalence du phénomène de l’automédication où </a:t>
            </a:r>
            <a:r>
              <a:rPr lang="fr-FR" sz="2000" b="1" dirty="0">
                <a:latin typeface="Times New Romain"/>
              </a:rPr>
              <a:t>66,67</a:t>
            </a:r>
            <a:r>
              <a:rPr lang="fr-FR" sz="2000" dirty="0">
                <a:latin typeface="Times New Romain"/>
              </a:rPr>
              <a:t>% des participants ont déclaré pratiquer l’automédication contre </a:t>
            </a:r>
            <a:r>
              <a:rPr lang="fr-FR" sz="2000" b="1" dirty="0">
                <a:latin typeface="Times New Romain"/>
              </a:rPr>
              <a:t>33,33</a:t>
            </a:r>
            <a:r>
              <a:rPr lang="fr-FR" sz="2000" dirty="0">
                <a:latin typeface="Times New Romain"/>
              </a:rPr>
              <a:t>% qui ne pratiquent pas</a:t>
            </a:r>
            <a:r>
              <a:rPr lang="fr-FR" sz="2000" dirty="0" smtClean="0">
                <a:latin typeface="Times New Romain"/>
              </a:rPr>
              <a:t>. </a:t>
            </a:r>
          </a:p>
          <a:p>
            <a:pPr algn="just">
              <a:lnSpc>
                <a:spcPct val="150000"/>
              </a:lnSpc>
            </a:pPr>
            <a:r>
              <a:rPr lang="fr-CM" sz="2000" dirty="0" smtClean="0">
                <a:latin typeface="Times New Romain"/>
              </a:rPr>
              <a:t>La différence observée avec nos résultats s’explique par le fait que les jeunes font face à des maladies précaires comme les MST </a:t>
            </a:r>
            <a:endParaRPr lang="fr-FR" sz="2000" dirty="0"/>
          </a:p>
        </p:txBody>
      </p:sp>
      <p:graphicFrame>
        <p:nvGraphicFramePr>
          <p:cNvPr id="9" name="Tableau 8"/>
          <p:cNvGraphicFramePr>
            <a:graphicFrameLocks noGrp="1"/>
          </p:cNvGraphicFramePr>
          <p:nvPr>
            <p:extLst>
              <p:ext uri="{D42A27DB-BD31-4B8C-83A1-F6EECF244321}">
                <p14:modId xmlns="" xmlns:p14="http://schemas.microsoft.com/office/powerpoint/2010/main" val="3313583969"/>
              </p:ext>
            </p:extLst>
          </p:nvPr>
        </p:nvGraphicFramePr>
        <p:xfrm>
          <a:off x="1148529" y="3013656"/>
          <a:ext cx="2547708" cy="2459866"/>
        </p:xfrm>
        <a:graphic>
          <a:graphicData uri="http://schemas.openxmlformats.org/drawingml/2006/table">
            <a:tbl>
              <a:tblPr/>
              <a:tblGrid>
                <a:gridCol w="1273854"/>
                <a:gridCol w="1273854"/>
              </a:tblGrid>
              <a:tr h="1229933">
                <a:tc>
                  <a:txBody>
                    <a:bodyPr/>
                    <a:lstStyle/>
                    <a:p>
                      <a:pPr algn="l">
                        <a:lnSpc>
                          <a:spcPct val="150000"/>
                        </a:lnSpc>
                        <a:spcAft>
                          <a:spcPts val="0"/>
                        </a:spcAft>
                        <a:tabLst>
                          <a:tab pos="5172075" algn="l"/>
                        </a:tabLst>
                      </a:pPr>
                      <a:r>
                        <a:rPr lang="fr-FR" sz="1200" b="1" kern="0" dirty="0">
                          <a:latin typeface="Times New Roman"/>
                          <a:ea typeface="SimSun"/>
                          <a:cs typeface="SimSun"/>
                        </a:rPr>
                        <a:t>OUI </a:t>
                      </a:r>
                      <a:endParaRPr lang="fr-FR" sz="1100" kern="100" dirty="0">
                        <a:latin typeface="Calibri"/>
                        <a:ea typeface="SimSun"/>
                        <a:cs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5172075" algn="l"/>
                        </a:tabLst>
                      </a:pPr>
                      <a:r>
                        <a:rPr lang="fr-FR" sz="1200" b="1" kern="0" dirty="0">
                          <a:latin typeface="Times New Roman"/>
                          <a:ea typeface="SimSun"/>
                          <a:cs typeface="SimSun"/>
                        </a:rPr>
                        <a:t>NON </a:t>
                      </a:r>
                      <a:endParaRPr lang="fr-FR" sz="1100" kern="100" dirty="0">
                        <a:latin typeface="Calibri"/>
                        <a:ea typeface="SimSun"/>
                        <a:cs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933">
                <a:tc>
                  <a:txBody>
                    <a:bodyPr/>
                    <a:lstStyle/>
                    <a:p>
                      <a:pPr algn="l">
                        <a:lnSpc>
                          <a:spcPct val="150000"/>
                        </a:lnSpc>
                        <a:spcAft>
                          <a:spcPts val="0"/>
                        </a:spcAft>
                        <a:tabLst>
                          <a:tab pos="5172075" algn="l"/>
                        </a:tabLst>
                      </a:pPr>
                      <a:r>
                        <a:rPr lang="fr-FR" sz="1200" b="1" kern="0" dirty="0" smtClean="0">
                          <a:latin typeface="Times New Roman"/>
                          <a:ea typeface="SimSun"/>
                          <a:cs typeface="SimSun"/>
                        </a:rPr>
                        <a:t>92,5%</a:t>
                      </a:r>
                      <a:endParaRPr lang="fr-FR" sz="1100" kern="100" dirty="0">
                        <a:latin typeface="Calibri"/>
                        <a:ea typeface="SimSun"/>
                        <a:cs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5172075" algn="l"/>
                        </a:tabLst>
                      </a:pPr>
                      <a:r>
                        <a:rPr lang="fr-FR" sz="1200" b="1" kern="0" dirty="0" smtClean="0">
                          <a:latin typeface="Times New Roman"/>
                          <a:ea typeface="SimSun"/>
                          <a:cs typeface="SimSun"/>
                        </a:rPr>
                        <a:t>7,5%</a:t>
                      </a:r>
                      <a:endParaRPr lang="fr-FR" sz="1100" kern="100" dirty="0">
                        <a:latin typeface="Calibri"/>
                        <a:ea typeface="SimSun"/>
                        <a:cs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700056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
          <p:cNvSpPr>
            <a:spLocks noGrp="1" noChangeArrowheads="1"/>
          </p:cNvSpPr>
          <p:nvPr>
            <p:ph type="title"/>
          </p:nvPr>
        </p:nvSpPr>
        <p:spPr bwMode="auto">
          <a:xfrm>
            <a:off x="744416" y="469167"/>
            <a:ext cx="9601198" cy="82027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fr-CM" sz="3600" b="1" dirty="0">
                <a:solidFill>
                  <a:schemeClr val="tx1"/>
                </a:solidFill>
                <a:latin typeface="Times New Roman" pitchFamily="18" charset="0"/>
                <a:cs typeface="Times New Roman" pitchFamily="18" charset="0"/>
              </a:rPr>
              <a:t>RESULTATS ET DISCUSSION </a:t>
            </a:r>
            <a:r>
              <a:rPr lang="fr-CM" sz="3600" b="1" dirty="0" smtClean="0">
                <a:solidFill>
                  <a:schemeClr val="tx1"/>
                </a:solidFill>
                <a:latin typeface="Times New Roman" pitchFamily="18" charset="0"/>
                <a:cs typeface="Times New Roman" pitchFamily="18" charset="0"/>
              </a:rPr>
              <a:t>(</a:t>
            </a:r>
            <a:r>
              <a:rPr lang="fr-CM" b="1" dirty="0" smtClean="0">
                <a:solidFill>
                  <a:schemeClr val="tx1"/>
                </a:solidFill>
                <a:latin typeface="Times New Roman" pitchFamily="18" charset="0"/>
                <a:cs typeface="Times New Roman" pitchFamily="18" charset="0"/>
              </a:rPr>
              <a:t>4</a:t>
            </a:r>
            <a:r>
              <a:rPr lang="fr-CM" sz="3600" b="1" dirty="0" smtClean="0">
                <a:solidFill>
                  <a:schemeClr val="tx1"/>
                </a:solidFill>
                <a:latin typeface="Times New Roman" pitchFamily="18" charset="0"/>
                <a:cs typeface="Times New Roman" pitchFamily="18" charset="0"/>
              </a:rPr>
              <a:t>/5)</a:t>
            </a:r>
            <a:endParaRPr lang="fr-FR" sz="3600" b="1" dirty="0">
              <a:solidFill>
                <a:schemeClr val="tx1"/>
              </a:solidFill>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7" name="Espace réservé de la date 6"/>
          <p:cNvSpPr>
            <a:spLocks noGrp="1"/>
          </p:cNvSpPr>
          <p:nvPr>
            <p:ph type="dt" sz="half" idx="10"/>
          </p:nvPr>
        </p:nvSpPr>
        <p:spPr/>
        <p:txBody>
          <a:bodyPr/>
          <a:lstStyle/>
          <a:p>
            <a:r>
              <a:rPr lang="fr-FR" dirty="0"/>
              <a:t>	AV RIL 2024 </a:t>
            </a:r>
            <a:endParaRPr lang="en-US" dirty="0"/>
          </a:p>
        </p:txBody>
      </p:sp>
      <p:sp>
        <p:nvSpPr>
          <p:cNvPr id="4" name="Espace réservé du pied de page 3"/>
          <p:cNvSpPr>
            <a:spLocks noGrp="1"/>
          </p:cNvSpPr>
          <p:nvPr>
            <p:ph type="ftr" sz="quarter" idx="11"/>
          </p:nvPr>
        </p:nvSpPr>
        <p:spPr>
          <a:xfrm>
            <a:off x="5621755" y="6509982"/>
            <a:ext cx="5048921" cy="173547"/>
          </a:xfrm>
        </p:spPr>
        <p:txBody>
          <a:bodyPr/>
          <a:lstStyle/>
          <a:p>
            <a:r>
              <a:rPr lang="en-US" dirty="0" smtClean="0"/>
              <a:t>TIDO DARIOS BOREL</a:t>
            </a:r>
          </a:p>
          <a:p>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z="1200" smtClean="0">
                <a:solidFill>
                  <a:schemeClr val="tx1"/>
                </a:solidFill>
                <a:latin typeface="Arial" panose="020B0604020202020204" pitchFamily="34" charset="0"/>
                <a:cs typeface="Arial" panose="020B0604020202020204" pitchFamily="34" charset="0"/>
              </a:rPr>
              <a:pPr/>
              <a:t>19</a:t>
            </a:fld>
            <a:endParaRPr lang="en-US" sz="1200" dirty="0">
              <a:solidFill>
                <a:schemeClr val="tx1"/>
              </a:solidFill>
              <a:latin typeface="Arial" panose="020B0604020202020204" pitchFamily="34" charset="0"/>
              <a:cs typeface="Arial" panose="020B0604020202020204" pitchFamily="34" charset="0"/>
            </a:endParaRPr>
          </a:p>
        </p:txBody>
      </p:sp>
      <p:sp>
        <p:nvSpPr>
          <p:cNvPr id="14" name="Zone de texte 6"/>
          <p:cNvSpPr txBox="1"/>
          <p:nvPr/>
        </p:nvSpPr>
        <p:spPr>
          <a:xfrm>
            <a:off x="1066800" y="1535720"/>
            <a:ext cx="8922589" cy="43375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b="1" dirty="0">
                <a:effectLst/>
                <a:latin typeface="Times New Romain"/>
                <a:ea typeface="Calibri"/>
                <a:cs typeface="Times New Roman"/>
              </a:rPr>
              <a:t>REPARTITION DES RESULTATS </a:t>
            </a:r>
            <a:r>
              <a:rPr lang="fr-FR" sz="1600" b="1" dirty="0">
                <a:latin typeface="Times New Romain"/>
                <a:ea typeface="Calibri"/>
                <a:cs typeface="Times New Roman"/>
              </a:rPr>
              <a:t>EN FONCTION </a:t>
            </a:r>
            <a:r>
              <a:rPr lang="fr-FR" sz="1600" b="1" dirty="0" smtClean="0">
                <a:effectLst/>
                <a:latin typeface="Times New Romain"/>
                <a:ea typeface="Calibri"/>
                <a:cs typeface="Times New Roman"/>
              </a:rPr>
              <a:t>DES FACTEURS FAVORISANT DE L’AUTOMEDICATION</a:t>
            </a:r>
            <a:endParaRPr lang="fr-FR" sz="1600" dirty="0">
              <a:effectLst/>
              <a:latin typeface="Times New Romain"/>
              <a:ea typeface="Calibri"/>
              <a:cs typeface="Times New Roman"/>
            </a:endParaRPr>
          </a:p>
        </p:txBody>
      </p:sp>
      <p:sp>
        <p:nvSpPr>
          <p:cNvPr id="21" name="ZoneTexte 20"/>
          <p:cNvSpPr txBox="1"/>
          <p:nvPr/>
        </p:nvSpPr>
        <p:spPr>
          <a:xfrm>
            <a:off x="6717323" y="1992925"/>
            <a:ext cx="5474677" cy="4865075"/>
          </a:xfrm>
          <a:prstGeom prst="rect">
            <a:avLst/>
          </a:prstGeom>
          <a:noFill/>
        </p:spPr>
        <p:txBody>
          <a:bodyPr wrap="square" rtlCol="0">
            <a:spAutoFit/>
          </a:bodyPr>
          <a:lstStyle/>
          <a:p>
            <a:pPr algn="just">
              <a:lnSpc>
                <a:spcPct val="150000"/>
              </a:lnSpc>
            </a:pPr>
            <a:r>
              <a:rPr lang="fr-FR" sz="2000" dirty="0">
                <a:latin typeface="Times New Romain"/>
              </a:rPr>
              <a:t>Ce qui concorde avec les résultats de l’étude </a:t>
            </a:r>
            <a:r>
              <a:rPr lang="fr-FR" sz="2000" dirty="0" smtClean="0">
                <a:latin typeface="Times New Romain"/>
              </a:rPr>
              <a:t>menée </a:t>
            </a:r>
            <a:r>
              <a:rPr lang="fr-FR" sz="2000" dirty="0">
                <a:latin typeface="Times New Romain"/>
              </a:rPr>
              <a:t>par </a:t>
            </a:r>
            <a:r>
              <a:rPr lang="fr-FR" sz="2000" b="1" dirty="0">
                <a:latin typeface="Times New Romain"/>
              </a:rPr>
              <a:t>AMINA NADJI </a:t>
            </a:r>
            <a:r>
              <a:rPr lang="fr-FR" sz="2000" dirty="0">
                <a:latin typeface="Times New Romain"/>
              </a:rPr>
              <a:t>où</a:t>
            </a:r>
            <a:r>
              <a:rPr lang="fr-FR" sz="2000" b="1" dirty="0">
                <a:latin typeface="Times New Romain"/>
              </a:rPr>
              <a:t> 49</a:t>
            </a:r>
            <a:r>
              <a:rPr lang="fr-FR" sz="2000" dirty="0">
                <a:latin typeface="Times New Romain"/>
              </a:rPr>
              <a:t>% des participants préfèrent prendre directement un médicament en cas de malaise, pour des différentes raisons : les connaissances sur la maladie (</a:t>
            </a:r>
            <a:r>
              <a:rPr lang="fr-FR" sz="2000" b="1" dirty="0">
                <a:latin typeface="Times New Romain"/>
              </a:rPr>
              <a:t>74,51</a:t>
            </a:r>
            <a:r>
              <a:rPr lang="fr-FR" sz="2000" dirty="0">
                <a:latin typeface="Times New Romain"/>
              </a:rPr>
              <a:t>%), la banalité des symptômes (</a:t>
            </a:r>
            <a:r>
              <a:rPr lang="fr-FR" sz="2000" b="1" dirty="0">
                <a:latin typeface="Times New Romain"/>
              </a:rPr>
              <a:t>76,47</a:t>
            </a:r>
            <a:r>
              <a:rPr lang="fr-FR" sz="2000" dirty="0">
                <a:latin typeface="Times New Romain"/>
              </a:rPr>
              <a:t>%). Ceci peut s’expliquer par le fait que nos répondants sont des jeunes étudiants pour la plupart et nous connaissons tous leurs problèmes majeurs.</a:t>
            </a:r>
          </a:p>
        </p:txBody>
      </p:sp>
      <p:graphicFrame>
        <p:nvGraphicFramePr>
          <p:cNvPr id="10" name="Graphique 9"/>
          <p:cNvGraphicFramePr/>
          <p:nvPr>
            <p:extLst>
              <p:ext uri="{D42A27DB-BD31-4B8C-83A1-F6EECF244321}">
                <p14:modId xmlns="" xmlns:p14="http://schemas.microsoft.com/office/powerpoint/2010/main" val="4125836877"/>
              </p:ext>
            </p:extLst>
          </p:nvPr>
        </p:nvGraphicFramePr>
        <p:xfrm>
          <a:off x="200177" y="2185336"/>
          <a:ext cx="5907546" cy="3535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0005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auto">
          <a:xfrm>
            <a:off x="457192" y="486888"/>
            <a:ext cx="11311255" cy="2933205"/>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a:lnSpc>
                <a:spcPct val="115000"/>
              </a:lnSpc>
              <a:spcAft>
                <a:spcPts val="0"/>
              </a:spcAft>
            </a:pPr>
            <a:r>
              <a:rPr lang="fr-CM" sz="3200" b="1" dirty="0" smtClean="0">
                <a:ln>
                  <a:solidFill>
                    <a:srgbClr val="7030A0"/>
                  </a:solidFill>
                </a:ln>
                <a:solidFill>
                  <a:schemeClr val="tx1"/>
                </a:solidFill>
                <a:latin typeface="Times New Roman" pitchFamily="18" charset="0"/>
                <a:cs typeface="Times New Roman" pitchFamily="18" charset="0"/>
              </a:rPr>
              <a:t>CONNAISSANCE DES JEUNES AGES ENTRE 20 ET 30 ANS SUR LES FACTEURS FAVORISANT L’AUTOMEDICATION AINSI QUE SES CONCEQUENCES: CAS DU QUARTIER ANCIEN DEPOT GUINNESS DE BALENG.</a:t>
            </a:r>
            <a:endParaRPr lang="fr-CM" sz="3200" b="1" dirty="0">
              <a:ln>
                <a:solidFill>
                  <a:srgbClr val="7030A0"/>
                </a:solidFill>
              </a:ln>
              <a:solidFill>
                <a:schemeClr val="tx1"/>
              </a:solidFill>
              <a:latin typeface="Times New Roman" pitchFamily="18" charset="0"/>
              <a:cs typeface="Times New Roman" pitchFamily="18" charset="0"/>
            </a:endParaRPr>
          </a:p>
        </p:txBody>
      </p:sp>
      <p:sp>
        <p:nvSpPr>
          <p:cNvPr id="14" name="TextBox 7"/>
          <p:cNvSpPr txBox="1"/>
          <p:nvPr/>
        </p:nvSpPr>
        <p:spPr>
          <a:xfrm>
            <a:off x="1205731" y="3638836"/>
            <a:ext cx="10216452" cy="1015663"/>
          </a:xfrm>
          <a:prstGeom prst="rect">
            <a:avLst/>
          </a:prstGeom>
          <a:solidFill>
            <a:schemeClr val="bg1"/>
          </a:solidFill>
        </p:spPr>
        <p:txBody>
          <a:bodyPr wrap="square" rtlCol="0">
            <a:spAutoFit/>
          </a:bodyPr>
          <a:lstStyle/>
          <a:p>
            <a:pPr algn="ctr">
              <a:lnSpc>
                <a:spcPct val="150000"/>
              </a:lnSpc>
            </a:pPr>
            <a:r>
              <a:rPr lang="fr-CM" sz="2000" dirty="0">
                <a:latin typeface="Times New Roman" pitchFamily="18" charset="0"/>
                <a:cs typeface="Times New Roman" pitchFamily="18" charset="0"/>
              </a:rPr>
              <a:t>Rédigé et Présenté par </a:t>
            </a:r>
            <a:r>
              <a:rPr lang="fr-CM" sz="2000" dirty="0" smtClean="0">
                <a:latin typeface="Times New Roman" pitchFamily="18" charset="0"/>
                <a:cs typeface="Times New Roman" pitchFamily="18" charset="0"/>
              </a:rPr>
              <a:t>:</a:t>
            </a:r>
          </a:p>
          <a:p>
            <a:pPr algn="ctr">
              <a:lnSpc>
                <a:spcPct val="150000"/>
              </a:lnSpc>
            </a:pPr>
            <a:r>
              <a:rPr lang="fr-CM" sz="2000" dirty="0" smtClean="0">
                <a:latin typeface="Times New Roman" pitchFamily="18" charset="0"/>
                <a:cs typeface="Times New Roman" pitchFamily="18" charset="0"/>
              </a:rPr>
              <a:t>TIDO DARIOS BOREL.</a:t>
            </a:r>
            <a:endParaRPr lang="fr-CM" sz="2000" dirty="0">
              <a:latin typeface="Times New Roman" pitchFamily="18" charset="0"/>
              <a:cs typeface="Times New Roman" pitchFamily="18" charset="0"/>
            </a:endParaRPr>
          </a:p>
        </p:txBody>
      </p:sp>
      <p:sp>
        <p:nvSpPr>
          <p:cNvPr id="3" name="ZoneTexte 2"/>
          <p:cNvSpPr txBox="1"/>
          <p:nvPr/>
        </p:nvSpPr>
        <p:spPr>
          <a:xfrm>
            <a:off x="4212447" y="6411008"/>
            <a:ext cx="3767106" cy="369332"/>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M" b="1" i="1" dirty="0">
                <a:solidFill>
                  <a:schemeClr val="tx1"/>
                </a:solidFill>
                <a:latin typeface="Arial" panose="020B0604020202020204" pitchFamily="34" charset="0"/>
                <a:cs typeface="Arial" panose="020B0604020202020204" pitchFamily="34" charset="0"/>
              </a:rPr>
              <a:t>Année </a:t>
            </a:r>
            <a:r>
              <a:rPr lang="fr-CM" b="1" i="1" dirty="0" smtClean="0">
                <a:solidFill>
                  <a:schemeClr val="tx1"/>
                </a:solidFill>
                <a:latin typeface="Arial" panose="020B0604020202020204" pitchFamily="34" charset="0"/>
                <a:cs typeface="Arial" panose="020B0604020202020204" pitchFamily="34" charset="0"/>
              </a:rPr>
              <a:t>académique: </a:t>
            </a:r>
            <a:r>
              <a:rPr lang="fr-CM" b="1" i="1" dirty="0">
                <a:solidFill>
                  <a:schemeClr val="tx1"/>
                </a:solidFill>
                <a:latin typeface="Arial" panose="020B0604020202020204" pitchFamily="34" charset="0"/>
                <a:cs typeface="Arial" panose="020B0604020202020204" pitchFamily="34" charset="0"/>
              </a:rPr>
              <a:t>2023 - 2024</a:t>
            </a:r>
            <a:endParaRPr lang="fr-FR" b="1" i="1" dirty="0">
              <a:solidFill>
                <a:schemeClr val="tx1"/>
              </a:solidFill>
              <a:latin typeface="Arial" panose="020B0604020202020204" pitchFamily="34" charset="0"/>
              <a:cs typeface="Arial" panose="020B0604020202020204" pitchFamily="34" charset="0"/>
            </a:endParaRPr>
          </a:p>
        </p:txBody>
      </p:sp>
      <p:sp>
        <p:nvSpPr>
          <p:cNvPr id="16" name="TextBox 7"/>
          <p:cNvSpPr txBox="1"/>
          <p:nvPr/>
        </p:nvSpPr>
        <p:spPr>
          <a:xfrm>
            <a:off x="2655457" y="4891741"/>
            <a:ext cx="6472989" cy="1261884"/>
          </a:xfrm>
          <a:prstGeom prst="rect">
            <a:avLst/>
          </a:prstGeom>
          <a:noFill/>
        </p:spPr>
        <p:txBody>
          <a:bodyPr wrap="square" rtlCol="0">
            <a:spAutoFit/>
          </a:bodyPr>
          <a:lstStyle/>
          <a:p>
            <a:pPr algn="ctr">
              <a:lnSpc>
                <a:spcPct val="150000"/>
              </a:lnSpc>
            </a:pPr>
            <a:r>
              <a:rPr lang="fr-CM" sz="2000" b="1" dirty="0">
                <a:latin typeface="Times New Roman" pitchFamily="18" charset="0"/>
                <a:cs typeface="Times New Roman" pitchFamily="18" charset="0"/>
              </a:rPr>
              <a:t>Sous l’encadrement de :</a:t>
            </a:r>
          </a:p>
          <a:p>
            <a:pPr algn="ctr">
              <a:lnSpc>
                <a:spcPct val="150000"/>
              </a:lnSpc>
            </a:pPr>
            <a:r>
              <a:rPr lang="en-GB" sz="2000" dirty="0" err="1">
                <a:latin typeface="Times New Roman" pitchFamily="18" charset="0"/>
                <a:ea typeface="Times New Roman" panose="02020603050405020304" pitchFamily="18" charset="0"/>
                <a:cs typeface="Times New Roman" pitchFamily="18" charset="0"/>
              </a:rPr>
              <a:t>Mr.</a:t>
            </a:r>
            <a:r>
              <a:rPr lang="en-GB" sz="2000" dirty="0">
                <a:latin typeface="Times New Roman" pitchFamily="18" charset="0"/>
                <a:ea typeface="Times New Roman" panose="02020603050405020304" pitchFamily="18" charset="0"/>
                <a:cs typeface="Times New Roman" pitchFamily="18" charset="0"/>
              </a:rPr>
              <a:t> </a:t>
            </a:r>
            <a:r>
              <a:rPr lang="en-GB" sz="2000" dirty="0" smtClean="0">
                <a:latin typeface="Times New Roman" pitchFamily="18" charset="0"/>
                <a:ea typeface="Times New Roman" panose="02020603050405020304" pitchFamily="18" charset="0"/>
                <a:cs typeface="Times New Roman" pitchFamily="18" charset="0"/>
              </a:rPr>
              <a:t>KOAGNE WEMBE WILFRIED</a:t>
            </a:r>
            <a:endParaRPr lang="en-GB" sz="2000" dirty="0">
              <a:latin typeface="Times New Roman" pitchFamily="18" charset="0"/>
              <a:ea typeface="Times New Roman" panose="02020603050405020304" pitchFamily="18" charset="0"/>
              <a:cs typeface="Times New Roman" pitchFamily="18" charset="0"/>
            </a:endParaRPr>
          </a:p>
          <a:p>
            <a:pPr algn="ctr"/>
            <a:r>
              <a:rPr lang="fr-FR" sz="1600" b="1" dirty="0" smtClean="0">
                <a:latin typeface="Times New Roman" pitchFamily="18" charset="0"/>
                <a:cs typeface="Times New Roman" pitchFamily="18" charset="0"/>
              </a:rPr>
              <a:t>Chimiste Pharmacologue et </a:t>
            </a:r>
            <a:r>
              <a:rPr lang="fr-FR" sz="1600" b="1" dirty="0" err="1" smtClean="0">
                <a:latin typeface="Times New Roman" pitchFamily="18" charset="0"/>
                <a:cs typeface="Times New Roman" pitchFamily="18" charset="0"/>
              </a:rPr>
              <a:t>Phytotherapeute</a:t>
            </a:r>
            <a:r>
              <a:rPr lang="fr-FR" sz="1600" b="1" dirty="0" smtClean="0">
                <a:latin typeface="Times New Roman" pitchFamily="18" charset="0"/>
                <a:cs typeface="Times New Roman" pitchFamily="18" charset="0"/>
              </a:rPr>
              <a:t> </a:t>
            </a:r>
            <a:endParaRPr lang="fr-FR" sz="1600" b="1" dirty="0">
              <a:latin typeface="Times New Roman" pitchFamily="18" charset="0"/>
              <a:cs typeface="Times New Roman" pitchFamily="18" charset="0"/>
            </a:endParaRPr>
          </a:p>
        </p:txBody>
      </p:sp>
      <p:sp>
        <p:nvSpPr>
          <p:cNvPr id="2" name="Espace réservé de la date 1"/>
          <p:cNvSpPr>
            <a:spLocks noGrp="1"/>
          </p:cNvSpPr>
          <p:nvPr>
            <p:ph type="dt" sz="half" idx="10"/>
          </p:nvPr>
        </p:nvSpPr>
        <p:spPr>
          <a:xfrm>
            <a:off x="10625070" y="6250165"/>
            <a:ext cx="1308746" cy="365125"/>
          </a:xfrm>
        </p:spPr>
        <p:txBody>
          <a:bodyPr/>
          <a:lstStyle/>
          <a:p>
            <a:r>
              <a:rPr lang="fr-FR" sz="1050" dirty="0">
                <a:latin typeface="Times New Roman" pitchFamily="18" charset="0"/>
                <a:cs typeface="Times New Roman" pitchFamily="18" charset="0"/>
              </a:rPr>
              <a:t>AVRIL 2024</a:t>
            </a:r>
            <a:endParaRPr lang="en-US" sz="1050" dirty="0">
              <a:latin typeface="Times New Roman" pitchFamily="18" charset="0"/>
              <a:cs typeface="Times New Roman" pitchFamily="18" charset="0"/>
            </a:endParaRPr>
          </a:p>
        </p:txBody>
      </p:sp>
      <p:sp>
        <p:nvSpPr>
          <p:cNvPr id="5" name="Espace réservé du pied de page 4"/>
          <p:cNvSpPr>
            <a:spLocks noGrp="1"/>
          </p:cNvSpPr>
          <p:nvPr>
            <p:ph type="ftr" sz="quarter" idx="11"/>
          </p:nvPr>
        </p:nvSpPr>
        <p:spPr/>
        <p:txBody>
          <a:bodyPr/>
          <a:lstStyle/>
          <a:p>
            <a:r>
              <a:rPr lang="en-US" dirty="0" smtClean="0">
                <a:solidFill>
                  <a:schemeClr val="tx1"/>
                </a:solidFill>
              </a:rPr>
              <a:t>TIDO DARIOS BOREL</a:t>
            </a:r>
            <a:endParaRPr lang="en-US" dirty="0">
              <a:solidFill>
                <a:schemeClr val="tx1"/>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 xmlns:p14="http://schemas.microsoft.com/office/powerpoint/2010/main" val="2305165542"/>
      </p:ext>
    </p:extLst>
  </p:cSld>
  <p:clrMapOvr>
    <a:masterClrMapping/>
  </p:clrMapOvr>
  <mc:AlternateContent xmlns:mc="http://schemas.openxmlformats.org/markup-compatibility/2006">
    <mc:Choice xmlns=""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
          <p:cNvSpPr>
            <a:spLocks noGrp="1" noChangeArrowheads="1"/>
          </p:cNvSpPr>
          <p:nvPr>
            <p:ph type="title"/>
          </p:nvPr>
        </p:nvSpPr>
        <p:spPr bwMode="auto">
          <a:xfrm>
            <a:off x="1019911" y="365126"/>
            <a:ext cx="9601198" cy="82027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fr-CM" sz="3600" b="1" dirty="0">
                <a:solidFill>
                  <a:schemeClr val="tx1"/>
                </a:solidFill>
                <a:latin typeface="Times New Roman" pitchFamily="18" charset="0"/>
                <a:cs typeface="Times New Roman" pitchFamily="18" charset="0"/>
              </a:rPr>
              <a:t>RESULTATS ET DISCUSSION </a:t>
            </a:r>
            <a:r>
              <a:rPr lang="fr-CM" sz="3600" b="1" dirty="0" smtClean="0">
                <a:solidFill>
                  <a:schemeClr val="tx1"/>
                </a:solidFill>
                <a:latin typeface="Times New Roman" pitchFamily="18" charset="0"/>
                <a:cs typeface="Times New Roman" pitchFamily="18" charset="0"/>
              </a:rPr>
              <a:t>(5/5)</a:t>
            </a:r>
            <a:endParaRPr lang="fr-FR" sz="3600" b="1" dirty="0">
              <a:solidFill>
                <a:schemeClr val="tx1"/>
              </a:solidFill>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7" name="Espace réservé de la date 6"/>
          <p:cNvSpPr>
            <a:spLocks noGrp="1"/>
          </p:cNvSpPr>
          <p:nvPr>
            <p:ph type="dt" sz="half" idx="10"/>
          </p:nvPr>
        </p:nvSpPr>
        <p:spPr/>
        <p:txBody>
          <a:bodyPr/>
          <a:lstStyle/>
          <a:p>
            <a:r>
              <a:rPr lang="fr-FR" dirty="0"/>
              <a:t>	AV RIL 2024 </a:t>
            </a:r>
            <a:endParaRPr lang="en-US" dirty="0"/>
          </a:p>
        </p:txBody>
      </p:sp>
      <p:sp>
        <p:nvSpPr>
          <p:cNvPr id="4" name="Espace réservé du pied de page 3"/>
          <p:cNvSpPr>
            <a:spLocks noGrp="1"/>
          </p:cNvSpPr>
          <p:nvPr>
            <p:ph type="ftr" sz="quarter" idx="11"/>
          </p:nvPr>
        </p:nvSpPr>
        <p:spPr>
          <a:xfrm>
            <a:off x="5621755" y="6509982"/>
            <a:ext cx="5048921" cy="173547"/>
          </a:xfrm>
        </p:spPr>
        <p:txBody>
          <a:bodyPr/>
          <a:lstStyle/>
          <a:p>
            <a:r>
              <a:rPr lang="en-US" dirty="0" smtClean="0"/>
              <a:t>TIDO DARIOS BOREL</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z="1200" smtClean="0">
                <a:solidFill>
                  <a:schemeClr val="tx1"/>
                </a:solidFill>
                <a:latin typeface="Arial" panose="020B0604020202020204" pitchFamily="34" charset="0"/>
                <a:cs typeface="Arial" panose="020B0604020202020204" pitchFamily="34" charset="0"/>
              </a:rPr>
              <a:pPr/>
              <a:t>20</a:t>
            </a:fld>
            <a:endParaRPr lang="en-US" sz="1200" dirty="0">
              <a:solidFill>
                <a:schemeClr val="tx1"/>
              </a:solidFill>
              <a:latin typeface="Arial" panose="020B0604020202020204" pitchFamily="34" charset="0"/>
              <a:cs typeface="Arial" panose="020B0604020202020204" pitchFamily="34" charset="0"/>
            </a:endParaRPr>
          </a:p>
        </p:txBody>
      </p:sp>
      <p:sp>
        <p:nvSpPr>
          <p:cNvPr id="14" name="Zone de texte 6"/>
          <p:cNvSpPr txBox="1"/>
          <p:nvPr/>
        </p:nvSpPr>
        <p:spPr>
          <a:xfrm>
            <a:off x="1559170" y="1261267"/>
            <a:ext cx="7936523" cy="43375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b="1" dirty="0">
                <a:effectLst/>
                <a:ea typeface="Calibri"/>
                <a:cs typeface="Times New Roman"/>
              </a:rPr>
              <a:t>REPARTITION DES RESULTATS </a:t>
            </a:r>
            <a:r>
              <a:rPr lang="fr-FR" sz="1600" b="1" dirty="0">
                <a:ea typeface="Calibri"/>
                <a:cs typeface="Times New Roman"/>
              </a:rPr>
              <a:t>EN </a:t>
            </a:r>
            <a:r>
              <a:rPr lang="fr-FR" sz="1600" b="1" dirty="0" smtClean="0">
                <a:ea typeface="Calibri"/>
                <a:cs typeface="Times New Roman"/>
              </a:rPr>
              <a:t>FONCTION DES EFFETS NEFASTES  CONNUS </a:t>
            </a:r>
            <a:endParaRPr lang="fr-FR" sz="1600" dirty="0">
              <a:effectLst/>
              <a:ea typeface="Calibri"/>
              <a:cs typeface="Times New Roman"/>
            </a:endParaRPr>
          </a:p>
        </p:txBody>
      </p:sp>
      <p:sp>
        <p:nvSpPr>
          <p:cNvPr id="21" name="ZoneTexte 20"/>
          <p:cNvSpPr txBox="1"/>
          <p:nvPr/>
        </p:nvSpPr>
        <p:spPr>
          <a:xfrm>
            <a:off x="362973" y="5339530"/>
            <a:ext cx="11369615" cy="1785104"/>
          </a:xfrm>
          <a:prstGeom prst="rect">
            <a:avLst/>
          </a:prstGeom>
          <a:noFill/>
        </p:spPr>
        <p:txBody>
          <a:bodyPr wrap="square" rtlCol="0">
            <a:spAutoFit/>
          </a:bodyPr>
          <a:lstStyle/>
          <a:p>
            <a:pPr algn="just">
              <a:lnSpc>
                <a:spcPct val="150000"/>
              </a:lnSpc>
            </a:pPr>
            <a:r>
              <a:rPr lang="en-US" sz="2000" dirty="0" err="1" smtClean="0">
                <a:latin typeface="Times New Romain"/>
                <a:cs typeface="Times New Roman" pitchFamily="18" charset="0"/>
              </a:rPr>
              <a:t>Ces</a:t>
            </a:r>
            <a:r>
              <a:rPr lang="en-US" sz="2000" dirty="0" smtClean="0">
                <a:latin typeface="Times New Romain"/>
                <a:cs typeface="Times New Roman" pitchFamily="18" charset="0"/>
              </a:rPr>
              <a:t> </a:t>
            </a:r>
            <a:r>
              <a:rPr lang="en-US" sz="2000" dirty="0" err="1" smtClean="0">
                <a:latin typeface="Times New Romain"/>
                <a:cs typeface="Times New Roman" pitchFamily="18" charset="0"/>
              </a:rPr>
              <a:t>resultats</a:t>
            </a:r>
            <a:r>
              <a:rPr lang="en-US" sz="2000" dirty="0" smtClean="0">
                <a:latin typeface="Times New Romain"/>
                <a:cs typeface="Times New Roman" pitchFamily="18" charset="0"/>
              </a:rPr>
              <a:t> </a:t>
            </a:r>
            <a:r>
              <a:rPr lang="en-US" sz="2000" dirty="0" err="1" smtClean="0">
                <a:latin typeface="Times New Romain"/>
                <a:cs typeface="Times New Roman" pitchFamily="18" charset="0"/>
              </a:rPr>
              <a:t>sont</a:t>
            </a:r>
            <a:r>
              <a:rPr lang="en-US" sz="2000" dirty="0" smtClean="0">
                <a:latin typeface="Times New Romain"/>
                <a:cs typeface="Times New Roman" pitchFamily="18" charset="0"/>
              </a:rPr>
              <a:t> </a:t>
            </a:r>
            <a:r>
              <a:rPr lang="en-US" sz="2000" dirty="0" err="1" smtClean="0">
                <a:latin typeface="Times New Romain"/>
                <a:cs typeface="Times New Roman" pitchFamily="18" charset="0"/>
              </a:rPr>
              <a:t>satisfaisants</a:t>
            </a:r>
            <a:r>
              <a:rPr lang="en-US" sz="2000" dirty="0" smtClean="0">
                <a:latin typeface="Times New Romain"/>
                <a:cs typeface="Times New Roman" pitchFamily="18" charset="0"/>
              </a:rPr>
              <a:t> car en 2002, 70% de la population </a:t>
            </a:r>
            <a:r>
              <a:rPr lang="en-US" sz="2000" dirty="0" err="1" smtClean="0">
                <a:latin typeface="Times New Romain"/>
                <a:cs typeface="Times New Roman" pitchFamily="18" charset="0"/>
              </a:rPr>
              <a:t>souffraient</a:t>
            </a:r>
            <a:r>
              <a:rPr lang="en-US" sz="2000" dirty="0" smtClean="0">
                <a:latin typeface="Times New Romain"/>
                <a:cs typeface="Times New Roman" pitchFamily="18" charset="0"/>
              </a:rPr>
              <a:t> des dangers </a:t>
            </a:r>
            <a:r>
              <a:rPr lang="en-US" sz="2000" dirty="0" err="1" smtClean="0">
                <a:latin typeface="Times New Romain"/>
                <a:cs typeface="Times New Roman" pitchFamily="18" charset="0"/>
              </a:rPr>
              <a:t>liés</a:t>
            </a:r>
            <a:r>
              <a:rPr lang="en-US" sz="2000" dirty="0" smtClean="0">
                <a:latin typeface="Times New Romain"/>
                <a:cs typeface="Times New Roman" pitchFamily="18" charset="0"/>
              </a:rPr>
              <a:t> a </a:t>
            </a:r>
            <a:r>
              <a:rPr lang="en-US" sz="2000" dirty="0" err="1" smtClean="0">
                <a:latin typeface="Times New Romain"/>
                <a:cs typeface="Times New Roman" pitchFamily="18" charset="0"/>
              </a:rPr>
              <a:t>l’automedication</a:t>
            </a:r>
            <a:r>
              <a:rPr lang="en-US" sz="2000" dirty="0" smtClean="0">
                <a:latin typeface="Times New Romain"/>
                <a:cs typeface="Times New Roman" pitchFamily="18" charset="0"/>
              </a:rPr>
              <a:t> entre </a:t>
            </a:r>
            <a:r>
              <a:rPr lang="en-US" sz="2000" dirty="0" err="1" smtClean="0">
                <a:latin typeface="Times New Romain"/>
                <a:cs typeface="Times New Roman" pitchFamily="18" charset="0"/>
              </a:rPr>
              <a:t>autre</a:t>
            </a:r>
            <a:r>
              <a:rPr lang="en-US" sz="2000" dirty="0" smtClean="0">
                <a:latin typeface="Times New Romain"/>
                <a:cs typeface="Times New Roman" pitchFamily="18" charset="0"/>
              </a:rPr>
              <a:t>, les troubles </a:t>
            </a:r>
            <a:r>
              <a:rPr lang="en-US" sz="2000" dirty="0" err="1" smtClean="0">
                <a:latin typeface="Times New Romain"/>
                <a:cs typeface="Times New Roman" pitchFamily="18" charset="0"/>
              </a:rPr>
              <a:t>digestifs</a:t>
            </a:r>
            <a:r>
              <a:rPr lang="en-US" sz="2000" dirty="0" smtClean="0">
                <a:latin typeface="Times New Romain"/>
                <a:cs typeface="Times New Roman" pitchFamily="18" charset="0"/>
              </a:rPr>
              <a:t>, les cancers et </a:t>
            </a:r>
            <a:r>
              <a:rPr lang="en-US" sz="2000" dirty="0" err="1" smtClean="0">
                <a:latin typeface="Times New Romain"/>
                <a:cs typeface="Times New Roman" pitchFamily="18" charset="0"/>
              </a:rPr>
              <a:t>voir</a:t>
            </a:r>
            <a:r>
              <a:rPr lang="en-US" sz="2000" dirty="0" smtClean="0">
                <a:latin typeface="Times New Romain"/>
                <a:cs typeface="Times New Roman" pitchFamily="18" charset="0"/>
              </a:rPr>
              <a:t> meme la mort. </a:t>
            </a:r>
            <a:r>
              <a:rPr lang="fr-FR" sz="2000" dirty="0">
                <a:latin typeface="Times New Romain"/>
              </a:rPr>
              <a:t>Ceci pouvant être </a:t>
            </a:r>
            <a:r>
              <a:rPr lang="fr-FR" sz="2000" dirty="0" smtClean="0">
                <a:latin typeface="Times New Romain"/>
              </a:rPr>
              <a:t>expliqué </a:t>
            </a:r>
            <a:r>
              <a:rPr lang="fr-FR" sz="2000" dirty="0">
                <a:latin typeface="Times New Romain"/>
              </a:rPr>
              <a:t>par le niveau d’étude de la plus part de nos répondants qui étaient plutôt supérieur. </a:t>
            </a:r>
          </a:p>
          <a:p>
            <a:pPr algn="just"/>
            <a:endParaRPr lang="fr-FR" sz="2000" dirty="0"/>
          </a:p>
        </p:txBody>
      </p:sp>
      <p:graphicFrame>
        <p:nvGraphicFramePr>
          <p:cNvPr id="11" name="Wykres 10"/>
          <p:cNvGraphicFramePr/>
          <p:nvPr>
            <p:extLst>
              <p:ext uri="{D42A27DB-BD31-4B8C-83A1-F6EECF244321}">
                <p14:modId xmlns="" xmlns:p14="http://schemas.microsoft.com/office/powerpoint/2010/main" val="3154843001"/>
              </p:ext>
            </p:extLst>
          </p:nvPr>
        </p:nvGraphicFramePr>
        <p:xfrm>
          <a:off x="2508737" y="1848412"/>
          <a:ext cx="5925685" cy="3239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0005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8631936" y="62948"/>
            <a:ext cx="3352800" cy="288925"/>
          </a:xfrm>
        </p:spPr>
        <p:txBody>
          <a:bodyPr/>
          <a:lstStyle/>
          <a:p>
            <a:r>
              <a:rPr lang="fr-FR" dirty="0"/>
              <a:t>AVRIL 2024 </a:t>
            </a:r>
            <a:endParaRPr lang="en-US" dirty="0"/>
          </a:p>
        </p:txBody>
      </p:sp>
      <p:sp>
        <p:nvSpPr>
          <p:cNvPr id="4" name="Espace réservé du pied de page 3"/>
          <p:cNvSpPr>
            <a:spLocks noGrp="1"/>
          </p:cNvSpPr>
          <p:nvPr>
            <p:ph type="ftr" sz="quarter" idx="11"/>
          </p:nvPr>
        </p:nvSpPr>
        <p:spPr/>
        <p:txBody>
          <a:bodyPr/>
          <a:lstStyle/>
          <a:p>
            <a:r>
              <a:rPr lang="en-US" dirty="0" smtClean="0"/>
              <a:t>TIDO DARIOS BOREL</a:t>
            </a:r>
          </a:p>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a:t>
            </a:fld>
            <a:endParaRPr lang="en-US" dirty="0"/>
          </a:p>
        </p:txBody>
      </p:sp>
      <p:grpSp>
        <p:nvGrpSpPr>
          <p:cNvPr id="11" name="Groupe 10"/>
          <p:cNvGrpSpPr/>
          <p:nvPr/>
        </p:nvGrpSpPr>
        <p:grpSpPr>
          <a:xfrm>
            <a:off x="3602864" y="2264953"/>
            <a:ext cx="8088756" cy="3031478"/>
            <a:chOff x="3173201" y="1424231"/>
            <a:chExt cx="8088756" cy="3031478"/>
          </a:xfrm>
          <a:scene3d>
            <a:camera prst="orthographicFront">
              <a:rot lat="0" lon="0" rev="0"/>
            </a:camera>
            <a:lightRig rig="soft" dir="t">
              <a:rot lat="0" lon="0" rev="0"/>
            </a:lightRig>
          </a:scene3d>
        </p:grpSpPr>
        <p:sp>
          <p:nvSpPr>
            <p:cNvPr id="12" name="Pentagone 11"/>
            <p:cNvSpPr/>
            <p:nvPr/>
          </p:nvSpPr>
          <p:spPr>
            <a:xfrm rot="10800000">
              <a:off x="3173201" y="1424231"/>
              <a:ext cx="8088756" cy="3031478"/>
            </a:xfrm>
            <a:prstGeom prst="homePlate">
              <a:avLst/>
            </a:prstGeom>
            <a:solidFill>
              <a:srgbClr val="00B0F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3" name="Pentagone 4"/>
            <p:cNvSpPr/>
            <p:nvPr/>
          </p:nvSpPr>
          <p:spPr>
            <a:xfrm rot="21600000">
              <a:off x="3931070" y="1424231"/>
              <a:ext cx="7330887" cy="30314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96868" tIns="137160" rIns="256032" bIns="137160" numCol="1" spcCol="1270" anchor="ctr" anchorCtr="0">
              <a:noAutofit/>
            </a:bodyPr>
            <a:lstStyle/>
            <a:p>
              <a:pPr lvl="0" algn="ctr" defTabSz="1600200">
                <a:lnSpc>
                  <a:spcPct val="90000"/>
                </a:lnSpc>
                <a:spcBef>
                  <a:spcPct val="0"/>
                </a:spcBef>
                <a:spcAft>
                  <a:spcPct val="35000"/>
                </a:spcAft>
              </a:pPr>
              <a:r>
                <a:rPr lang="fr-FR" sz="3600" b="1" kern="1200" dirty="0">
                  <a:solidFill>
                    <a:srgbClr val="7030A0"/>
                  </a:solidFill>
                  <a:latin typeface="Arial" panose="020B0604020202020204" pitchFamily="34" charset="0"/>
                  <a:cs typeface="Arial" panose="020B0604020202020204" pitchFamily="34" charset="0"/>
                </a:rPr>
                <a:t> </a:t>
              </a:r>
              <a:r>
                <a:rPr lang="fr-FR" sz="3600" b="1" dirty="0">
                  <a:solidFill>
                    <a:schemeClr val="tx1"/>
                  </a:solidFill>
                  <a:latin typeface="Arial" panose="020B0604020202020204" pitchFamily="34" charset="0"/>
                  <a:cs typeface="Arial" panose="020B0604020202020204" pitchFamily="34" charset="0"/>
                </a:rPr>
                <a:t>CONCLUSION</a:t>
              </a:r>
              <a:endParaRPr lang="fr-FR" sz="3600" b="1" kern="1200" dirty="0">
                <a:solidFill>
                  <a:schemeClr val="tx1"/>
                </a:solidFill>
                <a:latin typeface="Arial" panose="020B0604020202020204" pitchFamily="34" charset="0"/>
                <a:cs typeface="Arial" panose="020B0604020202020204" pitchFamily="34" charset="0"/>
              </a:endParaRPr>
            </a:p>
          </p:txBody>
        </p:sp>
      </p:grpSp>
      <p:sp>
        <p:nvSpPr>
          <p:cNvPr id="15" name="Ellipse 14"/>
          <p:cNvSpPr/>
          <p:nvPr/>
        </p:nvSpPr>
        <p:spPr>
          <a:xfrm>
            <a:off x="1430216" y="2121877"/>
            <a:ext cx="3949060" cy="3317631"/>
          </a:xfrm>
          <a:prstGeom prst="ellipse">
            <a:avLst/>
          </a:prstGeom>
          <a:blipFill rotWithShape="1">
            <a:blip r:embed="rId2"/>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fr-FR"/>
          </a:p>
        </p:txBody>
      </p:sp>
    </p:spTree>
    <p:extLst>
      <p:ext uri="{BB962C8B-B14F-4D97-AF65-F5344CB8AC3E}">
        <p14:creationId xmlns="" xmlns:p14="http://schemas.microsoft.com/office/powerpoint/2010/main" val="311542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Grp="1" noChangeArrowheads="1"/>
          </p:cNvSpPr>
          <p:nvPr>
            <p:ph type="title"/>
          </p:nvPr>
        </p:nvSpPr>
        <p:spPr bwMode="auto">
          <a:xfrm>
            <a:off x="952930" y="264424"/>
            <a:ext cx="9601198" cy="82027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fr-CM" sz="3600" b="1" dirty="0">
                <a:solidFill>
                  <a:schemeClr val="tx1"/>
                </a:solidFill>
                <a:latin typeface="Times New Roman" pitchFamily="18" charset="0"/>
                <a:cs typeface="Times New Roman" pitchFamily="18" charset="0"/>
              </a:rPr>
              <a:t>CONCLUSION </a:t>
            </a:r>
            <a:endParaRPr lang="fr-FR" sz="3600" b="1" dirty="0">
              <a:solidFill>
                <a:schemeClr val="tx1"/>
              </a:solidFill>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2" name="Espace réservé de la date 1"/>
          <p:cNvSpPr>
            <a:spLocks noGrp="1"/>
          </p:cNvSpPr>
          <p:nvPr>
            <p:ph type="dt" sz="half" idx="10"/>
          </p:nvPr>
        </p:nvSpPr>
        <p:spPr/>
        <p:txBody>
          <a:bodyPr/>
          <a:lstStyle/>
          <a:p>
            <a:r>
              <a:rPr lang="fr-FR" dirty="0"/>
              <a:t>AVRIL 2024 </a:t>
            </a:r>
            <a:endParaRPr lang="en-US" dirty="0"/>
          </a:p>
        </p:txBody>
      </p:sp>
      <p:sp>
        <p:nvSpPr>
          <p:cNvPr id="5" name="Espace réservé du pied de page 4"/>
          <p:cNvSpPr>
            <a:spLocks noGrp="1"/>
          </p:cNvSpPr>
          <p:nvPr>
            <p:ph type="ftr" sz="quarter" idx="11"/>
          </p:nvPr>
        </p:nvSpPr>
        <p:spPr>
          <a:xfrm>
            <a:off x="4775200" y="76200"/>
            <a:ext cx="3860800" cy="288925"/>
          </a:xfrm>
        </p:spPr>
        <p:txBody>
          <a:bodyPr/>
          <a:lstStyle/>
          <a:p>
            <a:r>
              <a:rPr lang="en-US" dirty="0" smtClean="0"/>
              <a:t>TIDO DARIOS BOREL</a:t>
            </a:r>
          </a:p>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7" name="ZoneTexte 6"/>
          <p:cNvSpPr txBox="1"/>
          <p:nvPr/>
        </p:nvSpPr>
        <p:spPr>
          <a:xfrm>
            <a:off x="472462" y="1272919"/>
            <a:ext cx="11136924" cy="2400657"/>
          </a:xfrm>
          <a:prstGeom prst="rect">
            <a:avLst/>
          </a:prstGeom>
          <a:noFill/>
        </p:spPr>
        <p:txBody>
          <a:bodyPr wrap="square" rtlCol="0">
            <a:spAutoFit/>
          </a:bodyPr>
          <a:lstStyle/>
          <a:p>
            <a:pPr algn="just">
              <a:lnSpc>
                <a:spcPct val="150000"/>
              </a:lnSpc>
            </a:pPr>
            <a:r>
              <a:rPr lang="fr-FR" sz="2000" dirty="0">
                <a:latin typeface="Times New Roman" pitchFamily="18" charset="0"/>
                <a:cs typeface="Times New Roman" pitchFamily="18" charset="0"/>
              </a:rPr>
              <a:t>Parvenue au terme de notre étude, dont l’objectif général était de déterminer les connaissances des jeunes âgés entre 20 et 30 ans sur les facteurs favorisant l’automédication ainsi que ses conséquences </a:t>
            </a:r>
            <a:r>
              <a:rPr lang="fr-FR" sz="2000" dirty="0" smtClean="0">
                <a:latin typeface="Times New Roman" pitchFamily="18" charset="0"/>
                <a:cs typeface="Times New Roman" pitchFamily="18" charset="0"/>
              </a:rPr>
              <a:t>nous </a:t>
            </a:r>
            <a:r>
              <a:rPr lang="fr-FR" sz="2000" dirty="0">
                <a:latin typeface="Times New Roman" pitchFamily="18" charset="0"/>
                <a:cs typeface="Times New Roman" pitchFamily="18" charset="0"/>
              </a:rPr>
              <a:t>avons obtenu les résultats suivants : nos répondants étaient majoritairement des femmes à 75%, contre une minorité d’hommes à 25%. Parmi ces répondants, 67% avaient déjà entendu </a:t>
            </a:r>
            <a:r>
              <a:rPr lang="fr-FR" sz="2000" dirty="0" smtClean="0">
                <a:latin typeface="Times New Roman" pitchFamily="18" charset="0"/>
                <a:cs typeface="Times New Roman" pitchFamily="18" charset="0"/>
              </a:rPr>
              <a:t>parler </a:t>
            </a:r>
            <a:r>
              <a:rPr lang="fr-FR" sz="2000" dirty="0">
                <a:latin typeface="Times New Roman" pitchFamily="18" charset="0"/>
                <a:cs typeface="Times New Roman" pitchFamily="18" charset="0"/>
              </a:rPr>
              <a:t>de l’automédication, 92,5% là pratiquaient et 38% ne maitrisaient pas ses dangers et risques.</a:t>
            </a:r>
          </a:p>
        </p:txBody>
      </p:sp>
    </p:spTree>
    <p:extLst>
      <p:ext uri="{BB962C8B-B14F-4D97-AF65-F5344CB8AC3E}">
        <p14:creationId xmlns="" xmlns:p14="http://schemas.microsoft.com/office/powerpoint/2010/main" val="3564319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AVRIL 2024 </a:t>
            </a:r>
            <a:endParaRPr lang="en-US" dirty="0"/>
          </a:p>
        </p:txBody>
      </p:sp>
      <p:sp>
        <p:nvSpPr>
          <p:cNvPr id="4" name="Espace réservé du pied de page 3"/>
          <p:cNvSpPr>
            <a:spLocks noGrp="1"/>
          </p:cNvSpPr>
          <p:nvPr>
            <p:ph type="ftr" sz="quarter" idx="11"/>
          </p:nvPr>
        </p:nvSpPr>
        <p:spPr/>
        <p:txBody>
          <a:bodyPr/>
          <a:lstStyle/>
          <a:p>
            <a:r>
              <a:rPr lang="en-US" dirty="0" smtClean="0"/>
              <a:t>TIDO DARIOS BOREL</a:t>
            </a:r>
          </a:p>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grpSp>
        <p:nvGrpSpPr>
          <p:cNvPr id="8" name="Groupe 7"/>
          <p:cNvGrpSpPr/>
          <p:nvPr/>
        </p:nvGrpSpPr>
        <p:grpSpPr>
          <a:xfrm>
            <a:off x="3602864" y="2264953"/>
            <a:ext cx="8088756" cy="3031478"/>
            <a:chOff x="3173201" y="1424231"/>
            <a:chExt cx="8088756" cy="3031478"/>
          </a:xfrm>
          <a:scene3d>
            <a:camera prst="orthographicFront">
              <a:rot lat="0" lon="0" rev="0"/>
            </a:camera>
            <a:lightRig rig="soft" dir="t">
              <a:rot lat="0" lon="0" rev="0"/>
            </a:lightRig>
          </a:scene3d>
        </p:grpSpPr>
        <p:sp>
          <p:nvSpPr>
            <p:cNvPr id="9" name="Pentagone 8"/>
            <p:cNvSpPr/>
            <p:nvPr/>
          </p:nvSpPr>
          <p:spPr>
            <a:xfrm rot="10800000">
              <a:off x="3173201" y="1424231"/>
              <a:ext cx="8088756" cy="3031478"/>
            </a:xfrm>
            <a:prstGeom prst="homePlate">
              <a:avLst/>
            </a:prstGeom>
            <a:solidFill>
              <a:srgbClr val="00B0F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0" name="Pentagone 4"/>
            <p:cNvSpPr/>
            <p:nvPr/>
          </p:nvSpPr>
          <p:spPr>
            <a:xfrm rot="21600000">
              <a:off x="3931070" y="1424231"/>
              <a:ext cx="7330887" cy="30314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96868" tIns="137160" rIns="256032" bIns="137160" numCol="1" spcCol="1270" anchor="ctr" anchorCtr="0">
              <a:noAutofit/>
            </a:bodyPr>
            <a:lstStyle/>
            <a:p>
              <a:pPr lvl="0" algn="ctr" defTabSz="1600200">
                <a:lnSpc>
                  <a:spcPct val="90000"/>
                </a:lnSpc>
                <a:spcBef>
                  <a:spcPct val="0"/>
                </a:spcBef>
                <a:spcAft>
                  <a:spcPct val="35000"/>
                </a:spcAft>
              </a:pPr>
              <a:r>
                <a:rPr lang="fr-FR" sz="3600" b="1" kern="1200" dirty="0">
                  <a:solidFill>
                    <a:srgbClr val="7030A0"/>
                  </a:solidFill>
                  <a:latin typeface="Arial" panose="020B0604020202020204" pitchFamily="34" charset="0"/>
                  <a:cs typeface="Arial" panose="020B0604020202020204" pitchFamily="34" charset="0"/>
                </a:rPr>
                <a:t> </a:t>
              </a:r>
              <a:r>
                <a:rPr lang="fr-FR" sz="3600" b="1" dirty="0">
                  <a:solidFill>
                    <a:schemeClr val="tx1"/>
                  </a:solidFill>
                  <a:latin typeface="Arial" panose="020B0604020202020204" pitchFamily="34" charset="0"/>
                  <a:cs typeface="Arial" panose="020B0604020202020204" pitchFamily="34" charset="0"/>
                </a:rPr>
                <a:t>SUGGESTIONS</a:t>
              </a:r>
              <a:endParaRPr lang="fr-FR" sz="3600" b="1" kern="1200" dirty="0">
                <a:solidFill>
                  <a:schemeClr val="tx1"/>
                </a:solidFill>
                <a:latin typeface="Arial" panose="020B0604020202020204" pitchFamily="34" charset="0"/>
                <a:cs typeface="Arial" panose="020B0604020202020204" pitchFamily="34" charset="0"/>
              </a:endParaRPr>
            </a:p>
          </p:txBody>
        </p:sp>
      </p:grpSp>
      <p:sp>
        <p:nvSpPr>
          <p:cNvPr id="14" name="Ellipse 13"/>
          <p:cNvSpPr/>
          <p:nvPr/>
        </p:nvSpPr>
        <p:spPr>
          <a:xfrm>
            <a:off x="1268363" y="1760122"/>
            <a:ext cx="3606165" cy="40411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Tree>
    <p:extLst>
      <p:ext uri="{BB962C8B-B14F-4D97-AF65-F5344CB8AC3E}">
        <p14:creationId xmlns="" xmlns:p14="http://schemas.microsoft.com/office/powerpoint/2010/main" val="2339955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Grp="1" noChangeArrowheads="1"/>
          </p:cNvSpPr>
          <p:nvPr>
            <p:ph type="title"/>
          </p:nvPr>
        </p:nvSpPr>
        <p:spPr bwMode="auto">
          <a:xfrm>
            <a:off x="1160253" y="155055"/>
            <a:ext cx="9601198" cy="820272"/>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fr-CM" sz="3600" b="1" dirty="0">
                <a:solidFill>
                  <a:schemeClr val="tx1"/>
                </a:solidFill>
                <a:latin typeface="Times New Roman" pitchFamily="18" charset="0"/>
                <a:cs typeface="Times New Roman" pitchFamily="18" charset="0"/>
              </a:rPr>
              <a:t>SUGGESTIONS</a:t>
            </a:r>
            <a:endParaRPr lang="fr-FR" sz="3600" b="1" dirty="0">
              <a:solidFill>
                <a:schemeClr val="tx1"/>
              </a:solidFill>
              <a:latin typeface="Times New Roman" pitchFamily="18" charset="0"/>
              <a:cs typeface="Times New Roman" pitchFamily="18" charset="0"/>
            </a:endParaRPr>
          </a:p>
          <a:p>
            <a:pPr algn="ctr">
              <a:lnSpc>
                <a:spcPct val="150000"/>
              </a:lnSpc>
            </a:pPr>
            <a:r>
              <a:rPr lang="fr-FR" sz="3600" b="1" dirty="0">
                <a:solidFill>
                  <a:srgbClr val="FFFF00"/>
                </a:solidFill>
                <a:latin typeface="Times New Roman" pitchFamily="18" charset="0"/>
                <a:cs typeface="Times New Roman" pitchFamily="18" charset="0"/>
              </a:rPr>
              <a:t> </a:t>
            </a:r>
          </a:p>
        </p:txBody>
      </p:sp>
      <p:sp>
        <p:nvSpPr>
          <p:cNvPr id="3" name="Espace réservé de la date 2"/>
          <p:cNvSpPr>
            <a:spLocks noGrp="1"/>
          </p:cNvSpPr>
          <p:nvPr>
            <p:ph type="dt" sz="half" idx="10"/>
          </p:nvPr>
        </p:nvSpPr>
        <p:spPr/>
        <p:txBody>
          <a:bodyPr/>
          <a:lstStyle/>
          <a:p>
            <a:r>
              <a:rPr lang="fr-FR" dirty="0"/>
              <a:t>AVRIL 2024 </a:t>
            </a:r>
            <a:endParaRPr lang="en-US" dirty="0"/>
          </a:p>
        </p:txBody>
      </p:sp>
      <p:sp>
        <p:nvSpPr>
          <p:cNvPr id="5" name="Espace réservé du pied de page 4"/>
          <p:cNvSpPr>
            <a:spLocks noGrp="1"/>
          </p:cNvSpPr>
          <p:nvPr>
            <p:ph type="ftr" sz="quarter" idx="11"/>
          </p:nvPr>
        </p:nvSpPr>
        <p:spPr/>
        <p:txBody>
          <a:bodyPr/>
          <a:lstStyle/>
          <a:p>
            <a:r>
              <a:rPr lang="en-US" dirty="0" smtClean="0"/>
              <a:t>TIDO DARIOS BOREL</a:t>
            </a:r>
          </a:p>
          <a:p>
            <a:endParaRPr lang="en-US" dirty="0"/>
          </a:p>
        </p:txBody>
      </p:sp>
      <p:sp>
        <p:nvSpPr>
          <p:cNvPr id="4" name="Espace réservé du numéro de diapositive 3"/>
          <p:cNvSpPr>
            <a:spLocks noGrp="1"/>
          </p:cNvSpPr>
          <p:nvPr>
            <p:ph type="sldNum" sz="quarter" idx="12"/>
          </p:nvPr>
        </p:nvSpPr>
        <p:spPr/>
        <p:txBody>
          <a:bodyPr/>
          <a:lstStyle/>
          <a:p>
            <a:r>
              <a:rPr lang="fr-FR" b="1" dirty="0">
                <a:solidFill>
                  <a:schemeClr val="tx1"/>
                </a:solidFill>
                <a:latin typeface="Arial" panose="020B0604020202020204" pitchFamily="34" charset="0"/>
                <a:cs typeface="Arial" panose="020B0604020202020204" pitchFamily="34" charset="0"/>
              </a:rPr>
              <a:t> </a:t>
            </a:r>
          </a:p>
        </p:txBody>
      </p:sp>
      <p:sp>
        <p:nvSpPr>
          <p:cNvPr id="6" name="ZoneTexte 5"/>
          <p:cNvSpPr txBox="1"/>
          <p:nvPr/>
        </p:nvSpPr>
        <p:spPr>
          <a:xfrm>
            <a:off x="822491" y="838370"/>
            <a:ext cx="10656277" cy="3785652"/>
          </a:xfrm>
          <a:prstGeom prst="rect">
            <a:avLst/>
          </a:prstGeom>
          <a:noFill/>
        </p:spPr>
        <p:txBody>
          <a:bodyPr wrap="square" rtlCol="0">
            <a:spAutoFit/>
          </a:bodyPr>
          <a:lstStyle/>
          <a:p>
            <a:pPr marL="342900" lvl="0" indent="-342900" algn="just">
              <a:lnSpc>
                <a:spcPct val="150000"/>
              </a:lnSpc>
              <a:buFont typeface="Wingdings" pitchFamily="2" charset="2"/>
              <a:buChar char="v"/>
            </a:pPr>
            <a:r>
              <a:rPr lang="fr-FR" sz="2000" b="1" dirty="0">
                <a:latin typeface="Times New Roman" pitchFamily="18" charset="0"/>
                <a:cs typeface="Times New Roman" pitchFamily="18" charset="0"/>
              </a:rPr>
              <a:t>AU </a:t>
            </a:r>
            <a:r>
              <a:rPr lang="fr-FR" sz="2000" b="1" dirty="0" smtClean="0">
                <a:latin typeface="Times New Roman" pitchFamily="18" charset="0"/>
                <a:cs typeface="Times New Roman" pitchFamily="18" charset="0"/>
              </a:rPr>
              <a:t>MINSANTE</a:t>
            </a:r>
          </a:p>
          <a:p>
            <a:pPr marL="342900" lvl="0" indent="-342900" algn="just">
              <a:lnSpc>
                <a:spcPct val="150000"/>
              </a:lnSpc>
              <a:buFont typeface="Wingdings" pitchFamily="2" charset="2"/>
              <a:buChar char="ü"/>
            </a:pPr>
            <a:r>
              <a:rPr lang="fr-FR" sz="2000" dirty="0" smtClean="0">
                <a:latin typeface="Times New Roman" pitchFamily="18" charset="0"/>
                <a:cs typeface="Times New Roman" pitchFamily="18" charset="0"/>
              </a:rPr>
              <a:t>Promouvoir l’automédication responsable;</a:t>
            </a:r>
          </a:p>
          <a:p>
            <a:pPr marL="342900" lvl="0" indent="-342900" algn="just">
              <a:lnSpc>
                <a:spcPct val="150000"/>
              </a:lnSpc>
              <a:buFont typeface="Wingdings" pitchFamily="2" charset="2"/>
              <a:buChar char="v"/>
            </a:pPr>
            <a:r>
              <a:rPr lang="fr-FR" sz="2000" b="1" dirty="0" smtClean="0">
                <a:latin typeface="Times New Roman" pitchFamily="18" charset="0"/>
                <a:cs typeface="Times New Roman" pitchFamily="18" charset="0"/>
              </a:rPr>
              <a:t>AU PERSONNELS MEDICAUX SANITAIRES </a:t>
            </a:r>
          </a:p>
          <a:p>
            <a:pPr marL="342900" lvl="0" indent="-342900" algn="just">
              <a:lnSpc>
                <a:spcPct val="150000"/>
              </a:lnSpc>
              <a:buFont typeface="Wingdings" pitchFamily="2" charset="2"/>
              <a:buChar char="ü"/>
            </a:pPr>
            <a:r>
              <a:rPr lang="fr-FR" sz="2000" dirty="0" smtClean="0">
                <a:latin typeface="Times New Roman" pitchFamily="18" charset="0"/>
                <a:cs typeface="Times New Roman" pitchFamily="18" charset="0"/>
              </a:rPr>
              <a:t>Conseiller les patients;</a:t>
            </a:r>
          </a:p>
          <a:p>
            <a:pPr marL="342900" lvl="0" indent="-342900" algn="just">
              <a:lnSpc>
                <a:spcPct val="150000"/>
              </a:lnSpc>
              <a:buFont typeface="Wingdings" pitchFamily="2" charset="2"/>
              <a:buChar char="ü"/>
            </a:pPr>
            <a:r>
              <a:rPr lang="fr-FR" sz="2000" dirty="0" smtClean="0">
                <a:latin typeface="Times New Roman" pitchFamily="18" charset="0"/>
                <a:cs typeface="Times New Roman" pitchFamily="18" charset="0"/>
              </a:rPr>
              <a:t>Prévenir le mésusage;</a:t>
            </a:r>
          </a:p>
          <a:p>
            <a:pPr marL="342900" lvl="0" indent="-342900" algn="just">
              <a:lnSpc>
                <a:spcPct val="150000"/>
              </a:lnSpc>
              <a:buFont typeface="Wingdings" pitchFamily="2" charset="2"/>
              <a:buChar char="v"/>
            </a:pPr>
            <a:r>
              <a:rPr lang="fr-FR" sz="2000" b="1" dirty="0" smtClean="0">
                <a:latin typeface="Times New Roman" pitchFamily="18" charset="0"/>
                <a:cs typeface="Times New Roman" pitchFamily="18" charset="0"/>
              </a:rPr>
              <a:t>LES CONSOMMATEURS </a:t>
            </a:r>
          </a:p>
          <a:p>
            <a:pPr marL="342900" lvl="0" indent="-342900" algn="just">
              <a:lnSpc>
                <a:spcPct val="150000"/>
              </a:lnSpc>
              <a:buFont typeface="Wingdings" pitchFamily="2" charset="2"/>
              <a:buChar char="ü"/>
            </a:pPr>
            <a:r>
              <a:rPr lang="fr-FR" sz="2000" dirty="0" smtClean="0">
                <a:latin typeface="Times New Roman" pitchFamily="18" charset="0"/>
                <a:cs typeface="Times New Roman" pitchFamily="18" charset="0"/>
              </a:rPr>
              <a:t>Lire attentivement la notice;</a:t>
            </a:r>
          </a:p>
          <a:p>
            <a:pPr marL="342900" lvl="0" indent="-342900" algn="just">
              <a:lnSpc>
                <a:spcPct val="150000"/>
              </a:lnSpc>
              <a:buFont typeface="Wingdings" pitchFamily="2" charset="2"/>
              <a:buChar char="ü"/>
            </a:pPr>
            <a:r>
              <a:rPr lang="fr-FR" sz="2000" dirty="0" smtClean="0">
                <a:latin typeface="Times New Roman" pitchFamily="18" charset="0"/>
                <a:cs typeface="Times New Roman" pitchFamily="18" charset="0"/>
              </a:rPr>
              <a:t>Demander conseil au pharmacien </a:t>
            </a:r>
            <a:endParaRPr lang="fr-F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926624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a:t>AVRIL 2024 </a:t>
            </a:r>
            <a:endParaRPr lang="en-US" dirty="0"/>
          </a:p>
        </p:txBody>
      </p:sp>
      <p:sp>
        <p:nvSpPr>
          <p:cNvPr id="5" name="Espace réservé du pied de page 4"/>
          <p:cNvSpPr>
            <a:spLocks noGrp="1"/>
          </p:cNvSpPr>
          <p:nvPr>
            <p:ph type="ftr" sz="quarter" idx="11"/>
          </p:nvPr>
        </p:nvSpPr>
        <p:spPr/>
        <p:txBody>
          <a:bodyPr/>
          <a:lstStyle/>
          <a:p>
            <a:r>
              <a:rPr lang="en-US" dirty="0" smtClean="0"/>
              <a:t>TIDO DARIOS BOREL</a:t>
            </a:r>
          </a:p>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0" name="Image 9" descr="C:\Users\Administrateur\AppData\Local\Microsoft\Windows\INetCache\IE\9G1GQ6V4\slide_29-1[1].jpg"/>
          <p:cNvPicPr/>
          <p:nvPr/>
        </p:nvPicPr>
        <p:blipFill rotWithShape="1">
          <a:blip r:embed="rId2">
            <a:extLst>
              <a:ext uri="{28A0092B-C50C-407E-A947-70E740481C1C}">
                <a14:useLocalDpi xmlns="" xmlns:a14="http://schemas.microsoft.com/office/drawing/2010/main" val="0"/>
              </a:ext>
            </a:extLst>
          </a:blip>
          <a:srcRect l="11328"/>
          <a:stretch/>
        </p:blipFill>
        <p:spPr bwMode="auto">
          <a:xfrm>
            <a:off x="3312543" y="1656740"/>
            <a:ext cx="8328472" cy="4239968"/>
          </a:xfrm>
          <a:prstGeom prst="rect">
            <a:avLst/>
          </a:prstGeom>
          <a:noFill/>
          <a:ln>
            <a:noFill/>
          </a:ln>
          <a:extLst>
            <a:ext uri="{53640926-AAD7-44D8-BBD7-CCE9431645EC}">
              <a14:shadowObscured xmlns="" xmlns:a14="http://schemas.microsoft.com/office/drawing/2010/main"/>
            </a:ext>
          </a:extLst>
        </p:spPr>
      </p:pic>
      <p:sp>
        <p:nvSpPr>
          <p:cNvPr id="11" name="Zone de texte 4"/>
          <p:cNvSpPr txBox="1"/>
          <p:nvPr/>
        </p:nvSpPr>
        <p:spPr>
          <a:xfrm>
            <a:off x="3864633" y="2588403"/>
            <a:ext cx="4641011" cy="2190632"/>
          </a:xfrm>
          <a:prstGeom prst="rect">
            <a:avLst/>
          </a:prstGeom>
          <a:blipFill>
            <a:blip r:embed="rId3"/>
            <a:tile tx="0" ty="0" sx="100000" sy="100000" flip="none" algn="tl"/>
          </a:blip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endParaRPr lang="fr-FR" sz="3200" b="1" dirty="0" smtClean="0">
              <a:latin typeface="Algerian" pitchFamily="82" charset="0"/>
              <a:ea typeface="Calibri"/>
              <a:cs typeface="Times New Roman"/>
            </a:endParaRPr>
          </a:p>
          <a:p>
            <a:pPr algn="ctr">
              <a:lnSpc>
                <a:spcPct val="115000"/>
              </a:lnSpc>
              <a:spcAft>
                <a:spcPts val="1000"/>
              </a:spcAft>
            </a:pPr>
            <a:r>
              <a:rPr lang="fr-FR" sz="3200" b="1" dirty="0" smtClean="0">
                <a:latin typeface="Algerian" pitchFamily="82" charset="0"/>
                <a:ea typeface="Calibri"/>
                <a:cs typeface="Times New Roman"/>
              </a:rPr>
              <a:t>Merci pour votre </a:t>
            </a:r>
            <a:r>
              <a:rPr lang="fr-FR" sz="3200" b="1" dirty="0" smtClean="0">
                <a:latin typeface="Times New Roman" pitchFamily="18" charset="0"/>
                <a:ea typeface="Calibri"/>
                <a:cs typeface="Times New Roman" pitchFamily="18" charset="0"/>
              </a:rPr>
              <a:t>AIMABLE</a:t>
            </a:r>
            <a:r>
              <a:rPr lang="fr-FR" sz="3200" b="1" dirty="0" smtClean="0">
                <a:latin typeface="Algerian" pitchFamily="82" charset="0"/>
                <a:ea typeface="Calibri"/>
                <a:cs typeface="Times New Roman"/>
              </a:rPr>
              <a:t> attention </a:t>
            </a:r>
            <a:r>
              <a:rPr lang="fr-FR" sz="3200" b="1" dirty="0" smtClean="0">
                <a:effectLst/>
                <a:latin typeface="Arial Black"/>
                <a:ea typeface="Calibri"/>
                <a:cs typeface="Times New Roman"/>
              </a:rPr>
              <a:t>!!</a:t>
            </a:r>
            <a:endParaRPr lang="fr-FR" dirty="0">
              <a:effectLst/>
              <a:ea typeface="Calibri"/>
              <a:cs typeface="Times New Roman"/>
            </a:endParaRPr>
          </a:p>
        </p:txBody>
      </p:sp>
    </p:spTree>
    <p:extLst>
      <p:ext uri="{BB962C8B-B14F-4D97-AF65-F5344CB8AC3E}">
        <p14:creationId xmlns="" xmlns:p14="http://schemas.microsoft.com/office/powerpoint/2010/main" val="285568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895662" y="1105886"/>
            <a:ext cx="10011904" cy="4732597"/>
          </a:xfrm>
        </p:spPr>
        <p:txBody>
          <a:bodyPr>
            <a:noAutofit/>
          </a:bodyPr>
          <a:lstStyle/>
          <a:p>
            <a:pPr marL="0" indent="0" algn="just">
              <a:lnSpc>
                <a:spcPct val="150000"/>
              </a:lnSpc>
              <a:buNone/>
            </a:pPr>
            <a:r>
              <a:rPr lang="fr-CM" sz="2400" dirty="0">
                <a:latin typeface="Arial" panose="020B0604020202020204" pitchFamily="34" charset="0"/>
                <a:cs typeface="Arial" panose="020B0604020202020204" pitchFamily="34" charset="0"/>
              </a:rPr>
              <a:t> </a:t>
            </a:r>
          </a:p>
        </p:txBody>
      </p:sp>
      <p:sp>
        <p:nvSpPr>
          <p:cNvPr id="2" name="Espace réservé de la date 1"/>
          <p:cNvSpPr>
            <a:spLocks noGrp="1"/>
          </p:cNvSpPr>
          <p:nvPr>
            <p:ph type="dt" sz="half" idx="10"/>
          </p:nvPr>
        </p:nvSpPr>
        <p:spPr>
          <a:xfrm>
            <a:off x="10998558" y="6250165"/>
            <a:ext cx="935258" cy="365125"/>
          </a:xfrm>
        </p:spPr>
        <p:txBody>
          <a:bodyPr/>
          <a:lstStyle/>
          <a:p>
            <a:r>
              <a:rPr lang="fr-FR" dirty="0">
                <a:latin typeface="Times New Roman" pitchFamily="18" charset="0"/>
                <a:cs typeface="Times New Roman" pitchFamily="18" charset="0"/>
              </a:rPr>
              <a:t>AVRIL 2024 </a:t>
            </a:r>
            <a:endParaRPr lang="en-US" sz="1200" dirty="0">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normAutofit fontScale="47500" lnSpcReduction="20000"/>
          </a:bodyPr>
          <a:lstStyle/>
          <a:p>
            <a:fld id="{D57F1E4F-1CFF-5643-939E-217C01CDF565}" type="slidenum">
              <a:rPr lang="en-US" sz="2400" b="1" smtClean="0">
                <a:solidFill>
                  <a:schemeClr val="tx1"/>
                </a:solidFill>
                <a:latin typeface="Arial" panose="020B0604020202020204" pitchFamily="34" charset="0"/>
                <a:cs typeface="Arial" panose="020B0604020202020204" pitchFamily="34" charset="0"/>
              </a:rPr>
              <a:pPr/>
              <a:t>3</a:t>
            </a:fld>
            <a:endParaRPr lang="en-US" sz="2400" b="1" dirty="0">
              <a:solidFill>
                <a:schemeClr val="tx1"/>
              </a:solidFill>
              <a:latin typeface="Arial" panose="020B0604020202020204" pitchFamily="34" charset="0"/>
              <a:cs typeface="Arial" panose="020B0604020202020204" pitchFamily="34" charset="0"/>
            </a:endParaRPr>
          </a:p>
        </p:txBody>
      </p:sp>
      <p:graphicFrame>
        <p:nvGraphicFramePr>
          <p:cNvPr id="30" name="Diagramme 29"/>
          <p:cNvGraphicFramePr/>
          <p:nvPr>
            <p:extLst>
              <p:ext uri="{D42A27DB-BD31-4B8C-83A1-F6EECF244321}">
                <p14:modId xmlns="" xmlns:p14="http://schemas.microsoft.com/office/powerpoint/2010/main" val="2564396007"/>
              </p:ext>
            </p:extLst>
          </p:nvPr>
        </p:nvGraphicFramePr>
        <p:xfrm>
          <a:off x="2841388" y="422031"/>
          <a:ext cx="8199621" cy="589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0"/>
          <p:cNvPicPr>
            <a:picLocks/>
          </p:cNvPicPr>
          <p:nvPr/>
        </p:nvPicPr>
        <p:blipFill rotWithShape="1">
          <a:blip r:embed="rId7"/>
          <a:srcRect t="4826" b="11603"/>
          <a:stretch>
            <a:fillRect/>
          </a:stretch>
        </p:blipFill>
        <p:spPr>
          <a:xfrm>
            <a:off x="410754" y="1759947"/>
            <a:ext cx="1961390" cy="3761783"/>
          </a:xfrm>
          <a:prstGeom prst="rect">
            <a:avLst/>
          </a:prstGeom>
        </p:spPr>
      </p:pic>
    </p:spTree>
    <p:extLst>
      <p:ext uri="{BB962C8B-B14F-4D97-AF65-F5344CB8AC3E}">
        <p14:creationId xmlns="" xmlns:p14="http://schemas.microsoft.com/office/powerpoint/2010/main" val="3759144898"/>
      </p:ext>
    </p:extLst>
  </p:cSld>
  <p:clrMapOvr>
    <a:masterClrMapping/>
  </p:clrMapOvr>
  <mc:AlternateContent xmlns:mc="http://schemas.openxmlformats.org/markup-compatibility/2006">
    <mc:Choice xmlns=""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895662" y="1248478"/>
            <a:ext cx="10011904" cy="4732597"/>
          </a:xfrm>
        </p:spPr>
        <p:txBody>
          <a:bodyPr>
            <a:noAutofit/>
          </a:bodyPr>
          <a:lstStyle/>
          <a:p>
            <a:pPr marL="0" indent="0" algn="just">
              <a:lnSpc>
                <a:spcPct val="150000"/>
              </a:lnSpc>
              <a:buNone/>
            </a:pPr>
            <a:r>
              <a:rPr lang="fr-CM" sz="2400" dirty="0">
                <a:latin typeface="Arial" panose="020B0604020202020204" pitchFamily="34" charset="0"/>
                <a:cs typeface="Arial" panose="020B0604020202020204" pitchFamily="34" charset="0"/>
              </a:rPr>
              <a:t> </a:t>
            </a:r>
          </a:p>
        </p:txBody>
      </p:sp>
      <p:sp>
        <p:nvSpPr>
          <p:cNvPr id="9" name="Espace réservé de la date 8"/>
          <p:cNvSpPr>
            <a:spLocks noGrp="1"/>
          </p:cNvSpPr>
          <p:nvPr>
            <p:ph type="dt" sz="half" idx="10"/>
          </p:nvPr>
        </p:nvSpPr>
        <p:spPr>
          <a:xfrm>
            <a:off x="11037194" y="6250165"/>
            <a:ext cx="896622" cy="365125"/>
          </a:xfrm>
        </p:spPr>
        <p:txBody>
          <a:bodyPr/>
          <a:lstStyle/>
          <a:p>
            <a:r>
              <a:rPr lang="fr-FR" dirty="0"/>
              <a:t>AVRIL 2024</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1200" smtClean="0">
                <a:latin typeface="Times New Romain"/>
              </a:rPr>
              <a:pPr/>
              <a:t>4</a:t>
            </a:fld>
            <a:endParaRPr lang="en-US" sz="1200" dirty="0">
              <a:latin typeface="Times New Romain"/>
            </a:endParaRPr>
          </a:p>
        </p:txBody>
      </p:sp>
      <p:graphicFrame>
        <p:nvGraphicFramePr>
          <p:cNvPr id="4" name="Diagramme 3"/>
          <p:cNvGraphicFramePr/>
          <p:nvPr>
            <p:extLst>
              <p:ext uri="{D42A27DB-BD31-4B8C-83A1-F6EECF244321}">
                <p14:modId xmlns="" xmlns:p14="http://schemas.microsoft.com/office/powerpoint/2010/main" val="2733231975"/>
              </p:ext>
            </p:extLst>
          </p:nvPr>
        </p:nvGraphicFramePr>
        <p:xfrm>
          <a:off x="509423" y="597974"/>
          <a:ext cx="11100969" cy="5611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5901614" y="3002894"/>
            <a:ext cx="3760631" cy="646331"/>
          </a:xfrm>
          <a:prstGeom prst="rect">
            <a:avLst/>
          </a:prstGeom>
          <a:noFill/>
        </p:spPr>
        <p:txBody>
          <a:bodyPr wrap="square" rtlCol="0">
            <a:spAutoFit/>
          </a:bodyPr>
          <a:lstStyle/>
          <a:p>
            <a:pPr algn="ctr"/>
            <a:r>
              <a:rPr lang="fr-CM" sz="3600" b="1" dirty="0">
                <a:latin typeface="Arial" panose="020B0604020202020204" pitchFamily="34" charset="0"/>
                <a:cs typeface="Arial" panose="020B0604020202020204" pitchFamily="34" charset="0"/>
              </a:rPr>
              <a:t>INTRODUCTION</a:t>
            </a:r>
            <a:r>
              <a:rPr lang="fr-CM" sz="3600" b="1" dirty="0">
                <a:solidFill>
                  <a:schemeClr val="bg1"/>
                </a:solidFill>
                <a:latin typeface="Arial" panose="020B0604020202020204" pitchFamily="34" charset="0"/>
                <a:cs typeface="Arial" panose="020B0604020202020204" pitchFamily="34" charset="0"/>
              </a:rPr>
              <a:t> </a:t>
            </a:r>
            <a:endParaRPr lang="fr-F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09875867"/>
      </p:ext>
    </p:extLst>
  </p:cSld>
  <p:clrMapOvr>
    <a:masterClrMapping/>
  </p:clrMapOvr>
  <mc:AlternateContent xmlns:mc="http://schemas.openxmlformats.org/markup-compatibility/2006">
    <mc:Choice xmlns=""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6377" y="375139"/>
            <a:ext cx="7559002" cy="1033689"/>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fr-FR" dirty="0"/>
              <a:t>  </a:t>
            </a:r>
            <a:r>
              <a:rPr lang="fr-FR" sz="3200" b="1" dirty="0" smtClean="0">
                <a:solidFill>
                  <a:schemeClr val="tx1"/>
                </a:solidFill>
                <a:latin typeface="Times New Roman" pitchFamily="18" charset="0"/>
                <a:cs typeface="Times New Roman" pitchFamily="18" charset="0"/>
              </a:rPr>
              <a:t>INTRODUCTION</a:t>
            </a:r>
            <a:endParaRPr lang="fr-FR" sz="3200"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243906"/>
            <a:ext cx="12192000" cy="6272463"/>
          </a:xfrm>
          <a:blipFill>
            <a:blip r:embed="rId3"/>
            <a:tile tx="0" ty="0" sx="100000" sy="100000" flip="none" algn="tl"/>
          </a:blipFill>
          <a:ln>
            <a:solidFill>
              <a:schemeClr val="bg2">
                <a:lumMod val="90000"/>
              </a:schemeClr>
            </a:solidFill>
          </a:ln>
        </p:spPr>
        <p:txBody>
          <a:bodyPr>
            <a:normAutofit/>
          </a:bodyPr>
          <a:lstStyle/>
          <a:p>
            <a:pPr lvl="0" algn="just">
              <a:lnSpc>
                <a:spcPct val="150000"/>
              </a:lnSpc>
              <a:buFont typeface="Wingdings" pitchFamily="2" charset="2"/>
              <a:buChar char="Ø"/>
              <a:defRPr/>
            </a:pPr>
            <a:r>
              <a:rPr lang="fr-FR" sz="2000" dirty="0">
                <a:solidFill>
                  <a:schemeClr val="tx1"/>
                </a:solidFill>
                <a:latin typeface="Times New Roman" pitchFamily="18" charset="0"/>
                <a:cs typeface="Times New Roman" pitchFamily="18" charset="0"/>
              </a:rPr>
              <a:t>Selon l’OMS, l’automédication est le traitement de certaines maladies par les patients grâce à des médicaments autorisés, accessibles sans </a:t>
            </a:r>
            <a:r>
              <a:rPr lang="fr-FR" sz="2000" dirty="0" smtClean="0">
                <a:solidFill>
                  <a:schemeClr val="tx1"/>
                </a:solidFill>
                <a:latin typeface="Times New Roman" pitchFamily="18" charset="0"/>
                <a:cs typeface="Times New Roman" pitchFamily="18" charset="0"/>
              </a:rPr>
              <a:t>ordonnance, </a:t>
            </a:r>
            <a:r>
              <a:rPr lang="fr-FR" sz="2000" dirty="0">
                <a:solidFill>
                  <a:schemeClr val="tx1"/>
                </a:solidFill>
                <a:latin typeface="Times New Roman" pitchFamily="18" charset="0"/>
                <a:cs typeface="Times New Roman" pitchFamily="18" charset="0"/>
              </a:rPr>
              <a:t>sûrs et </a:t>
            </a:r>
            <a:r>
              <a:rPr lang="fr-FR" sz="2000" dirty="0" smtClean="0">
                <a:solidFill>
                  <a:schemeClr val="tx1"/>
                </a:solidFill>
                <a:latin typeface="Times New Roman" pitchFamily="18" charset="0"/>
                <a:cs typeface="Times New Roman" pitchFamily="18" charset="0"/>
              </a:rPr>
              <a:t>efficaces </a:t>
            </a:r>
            <a:r>
              <a:rPr lang="fr-FR" sz="2000" dirty="0">
                <a:solidFill>
                  <a:schemeClr val="tx1"/>
                </a:solidFill>
                <a:latin typeface="Times New Roman" pitchFamily="18" charset="0"/>
                <a:cs typeface="Times New Roman" pitchFamily="18" charset="0"/>
              </a:rPr>
              <a:t>dans les conditions indiquées.  </a:t>
            </a:r>
            <a:r>
              <a:rPr lang="fr-FR" sz="2000" dirty="0" smtClean="0">
                <a:solidFill>
                  <a:schemeClr val="tx1"/>
                </a:solidFill>
                <a:latin typeface="Times New Roman" pitchFamily="18" charset="0"/>
                <a:cs typeface="Times New Roman" pitchFamily="18" charset="0"/>
              </a:rPr>
              <a:t>L’automédication est l’utilisation d’un médicament par une personne sur sa propre initiative, pour le traitement de symptômes simples et déjà connus ou de maladie bénigne (</a:t>
            </a:r>
            <a:r>
              <a:rPr lang="fr-FR" sz="2000" b="1" dirty="0" err="1" smtClean="0">
                <a:solidFill>
                  <a:schemeClr val="tx1"/>
                </a:solidFill>
                <a:latin typeface="Times New Roman" pitchFamily="18" charset="0"/>
                <a:cs typeface="Times New Roman" pitchFamily="18" charset="0"/>
              </a:rPr>
              <a:t>Ameli</a:t>
            </a:r>
            <a:r>
              <a:rPr lang="fr-FR" sz="2000" b="1" dirty="0" smtClean="0">
                <a:solidFill>
                  <a:schemeClr val="tx1"/>
                </a:solidFill>
                <a:latin typeface="Times New Roman" pitchFamily="18" charset="0"/>
                <a:cs typeface="Times New Roman" pitchFamily="18" charset="0"/>
              </a:rPr>
              <a:t>, 2021</a:t>
            </a:r>
            <a:r>
              <a:rPr lang="fr-FR" sz="2000" dirty="0" smtClean="0">
                <a:solidFill>
                  <a:schemeClr val="tx1"/>
                </a:solidFill>
                <a:latin typeface="Times New Roman" pitchFamily="18" charset="0"/>
                <a:cs typeface="Times New Roman" pitchFamily="18" charset="0"/>
              </a:rPr>
              <a:t>). Le marché de l’automédication est en pleine croissance ces dernières années. Ceci dit, en 2017, le chiffre d’affaire généré par l’automédication a atteint 3,6 milliard d’euro (Claire, 2017). En Afrique, sa prévalence varie de 15,3% en Guinée a 73,6% en Ethiopie, ce qui rend l’automédication plus marqué en Afrique subsaharienne (O. </a:t>
            </a:r>
            <a:r>
              <a:rPr lang="fr-FR" sz="2000" dirty="0" err="1" smtClean="0">
                <a:solidFill>
                  <a:schemeClr val="tx1"/>
                </a:solidFill>
                <a:latin typeface="Times New Roman" pitchFamily="18" charset="0"/>
                <a:cs typeface="Times New Roman" pitchFamily="18" charset="0"/>
              </a:rPr>
              <a:t>Bassum</a:t>
            </a:r>
            <a:r>
              <a:rPr lang="fr-FR" sz="2000" dirty="0" smtClean="0">
                <a:solidFill>
                  <a:schemeClr val="tx1"/>
                </a:solidFill>
                <a:latin typeface="Times New Roman" pitchFamily="18" charset="0"/>
                <a:cs typeface="Times New Roman" pitchFamily="18" charset="0"/>
              </a:rPr>
              <a:t> et al, 2023). Une étude menée par </a:t>
            </a:r>
            <a:r>
              <a:rPr lang="fr-FR" sz="2000" dirty="0" err="1" smtClean="0">
                <a:solidFill>
                  <a:schemeClr val="tx1"/>
                </a:solidFill>
                <a:latin typeface="Times New Roman" pitchFamily="18" charset="0"/>
                <a:cs typeface="Times New Roman" pitchFamily="18" charset="0"/>
              </a:rPr>
              <a:t>Wogaing</a:t>
            </a:r>
            <a:r>
              <a:rPr lang="fr-FR" sz="2000" dirty="0" smtClean="0">
                <a:solidFill>
                  <a:schemeClr val="tx1"/>
                </a:solidFill>
                <a:latin typeface="Times New Roman" pitchFamily="18" charset="0"/>
                <a:cs typeface="Times New Roman" pitchFamily="18" charset="0"/>
              </a:rPr>
              <a:t> au Cameroun a révélée que 43% de la population avaient recours a l’automédication.  Cependant, la plupart des médicaments utilisés dans le cadre de l’automédication sont soit d’origine douteuse, soit de mauvaise </a:t>
            </a:r>
            <a:r>
              <a:rPr lang="fr-FR" sz="2000" dirty="0" err="1" smtClean="0">
                <a:solidFill>
                  <a:schemeClr val="tx1"/>
                </a:solidFill>
                <a:latin typeface="Times New Roman" pitchFamily="18" charset="0"/>
                <a:cs typeface="Times New Roman" pitchFamily="18" charset="0"/>
              </a:rPr>
              <a:t>qualitée</a:t>
            </a:r>
            <a:r>
              <a:rPr lang="fr-FR" sz="2000" dirty="0" smtClean="0">
                <a:solidFill>
                  <a:schemeClr val="tx1"/>
                </a:solidFill>
                <a:latin typeface="Times New Roman" pitchFamily="18" charset="0"/>
                <a:cs typeface="Times New Roman" pitchFamily="18" charset="0"/>
              </a:rPr>
              <a:t> et sont généralement source de pharmacodépendance et de résistance de certaines pathologies. De ce fait, nous nous sommes proposés de mener une étude sur le degré de </a:t>
            </a:r>
            <a:r>
              <a:rPr lang="fr-FR" sz="2000" b="1" dirty="0" smtClean="0">
                <a:solidFill>
                  <a:schemeClr val="tx1"/>
                </a:solidFill>
                <a:latin typeface="Times New Roman" pitchFamily="18" charset="0"/>
                <a:cs typeface="Times New Roman" pitchFamily="18" charset="0"/>
              </a:rPr>
              <a:t>&lt;&lt; connaissance des jeunes âgés de 20 a 30 ans sur les facteurs favorisants l’automédication ainsi que ses conséquences: cas du quartier ANCIEN DEPOT GUINNESS DE BALENG.&gt;&gt;</a:t>
            </a:r>
            <a:endParaRPr lang="fr-FR" sz="2000" b="1" dirty="0">
              <a:solidFill>
                <a:schemeClr val="tx1"/>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z="1200" smtClean="0">
                <a:latin typeface="Times New Romain"/>
              </a:rPr>
              <a:pPr/>
              <a:t>5</a:t>
            </a:fld>
            <a:endParaRPr lang="en-US" sz="1200" dirty="0">
              <a:latin typeface="Times New Romain"/>
            </a:endParaRPr>
          </a:p>
        </p:txBody>
      </p:sp>
    </p:spTree>
    <p:extLst>
      <p:ext uri="{BB962C8B-B14F-4D97-AF65-F5344CB8AC3E}">
        <p14:creationId xmlns="" xmlns:p14="http://schemas.microsoft.com/office/powerpoint/2010/main" val="1604348126"/>
      </p:ext>
    </p:extLst>
  </p:cSld>
  <p:clrMapOvr>
    <a:masterClrMapping/>
  </p:clrMapOvr>
  <mc:AlternateContent xmlns:mc="http://schemas.openxmlformats.org/markup-compatibility/2006">
    <mc:Choice xmlns="" xmlns:p14="http://schemas.microsoft.com/office/powerpoint/2010/main" Requires="p14">
      <p:transition spd="slow" p14:dur="2000" advTm="19000"/>
    </mc:Choice>
    <mc:Fallback>
      <p:transition spd="slow" advTm="1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1"/>
          <p:cNvSpPr>
            <a:spLocks noGrp="1"/>
          </p:cNvSpPr>
          <p:nvPr>
            <p:ph idx="1"/>
          </p:nvPr>
        </p:nvSpPr>
        <p:spPr>
          <a:xfrm>
            <a:off x="357188" y="1859386"/>
            <a:ext cx="11418332" cy="6441652"/>
          </a:xfrm>
        </p:spPr>
        <p:txBody>
          <a:bodyPr>
            <a:noAutofit/>
          </a:bodyPr>
          <a:lstStyle/>
          <a:p>
            <a:pPr marL="0" indent="0" algn="just">
              <a:lnSpc>
                <a:spcPct val="150000"/>
              </a:lnSpc>
              <a:buNone/>
            </a:pPr>
            <a:r>
              <a:rPr lang="fr-FR" sz="2000" dirty="0" smtClean="0">
                <a:solidFill>
                  <a:schemeClr val="tx1"/>
                </a:solidFill>
                <a:latin typeface="Times New Roman" pitchFamily="18" charset="0"/>
                <a:cs typeface="Times New Roman" pitchFamily="18" charset="0"/>
              </a:rPr>
              <a:t>Le recours a l’automédication est une pratique de plus en plus courante au Cameroun. Les autorités de Yaoundé ont décidé de lancer une nouvelle campagne de lutte contre les médicaments de la rue en 2018. Alors que ce circuit ne semble pas faillir, il représente un peu plus de 25% de la vente de médicament dans le pays et serait une cause immédiate de l’automédication (Patrice, 2019)</a:t>
            </a:r>
          </a:p>
          <a:p>
            <a:pPr marL="0" indent="0" algn="just">
              <a:lnSpc>
                <a:spcPct val="150000"/>
              </a:lnSpc>
              <a:buNone/>
            </a:pPr>
            <a:r>
              <a:rPr lang="fr-FR" sz="2000" dirty="0" smtClean="0">
                <a:solidFill>
                  <a:schemeClr val="tx1"/>
                </a:solidFill>
                <a:latin typeface="Times New Roman" pitchFamily="18" charset="0"/>
                <a:cs typeface="Times New Roman" pitchFamily="18" charset="0"/>
              </a:rPr>
              <a:t> La loi </a:t>
            </a:r>
            <a:r>
              <a:rPr lang="fr-FR" sz="2000" b="1" dirty="0" smtClean="0">
                <a:solidFill>
                  <a:schemeClr val="tx1"/>
                </a:solidFill>
                <a:latin typeface="Times New Roman" pitchFamily="18" charset="0"/>
                <a:cs typeface="Times New Roman" pitchFamily="18" charset="0"/>
              </a:rPr>
              <a:t>N°90/035</a:t>
            </a:r>
            <a:r>
              <a:rPr lang="fr-FR" sz="2000" dirty="0" smtClean="0">
                <a:solidFill>
                  <a:schemeClr val="tx1"/>
                </a:solidFill>
                <a:latin typeface="Times New Roman" pitchFamily="18" charset="0"/>
                <a:cs typeface="Times New Roman" pitchFamily="18" charset="0"/>
              </a:rPr>
              <a:t> du </a:t>
            </a:r>
            <a:r>
              <a:rPr lang="fr-FR" sz="2000" b="1" dirty="0" smtClean="0">
                <a:solidFill>
                  <a:schemeClr val="tx1"/>
                </a:solidFill>
                <a:latin typeface="Times New Roman" pitchFamily="18" charset="0"/>
                <a:cs typeface="Times New Roman" pitchFamily="18" charset="0"/>
              </a:rPr>
              <a:t>10</a:t>
            </a:r>
            <a:r>
              <a:rPr lang="fr-FR" sz="2000" dirty="0" smtClean="0">
                <a:solidFill>
                  <a:schemeClr val="tx1"/>
                </a:solidFill>
                <a:latin typeface="Times New Roman" pitchFamily="18" charset="0"/>
                <a:cs typeface="Times New Roman" pitchFamily="18" charset="0"/>
              </a:rPr>
              <a:t> Août </a:t>
            </a:r>
            <a:r>
              <a:rPr lang="fr-FR" sz="2000" b="1" dirty="0" smtClean="0">
                <a:solidFill>
                  <a:schemeClr val="tx1"/>
                </a:solidFill>
                <a:latin typeface="Times New Roman" pitchFamily="18" charset="0"/>
                <a:cs typeface="Times New Roman" pitchFamily="18" charset="0"/>
              </a:rPr>
              <a:t>1990</a:t>
            </a:r>
            <a:r>
              <a:rPr lang="fr-FR" sz="2000" dirty="0" smtClean="0">
                <a:solidFill>
                  <a:schemeClr val="tx1"/>
                </a:solidFill>
                <a:latin typeface="Times New Roman" pitchFamily="18" charset="0"/>
                <a:cs typeface="Times New Roman" pitchFamily="18" charset="0"/>
              </a:rPr>
              <a:t> en son article </a:t>
            </a:r>
            <a:r>
              <a:rPr lang="fr-FR" sz="2000" b="1" dirty="0" smtClean="0">
                <a:solidFill>
                  <a:schemeClr val="tx1"/>
                </a:solidFill>
                <a:latin typeface="Times New Roman" pitchFamily="18" charset="0"/>
                <a:cs typeface="Times New Roman" pitchFamily="18" charset="0"/>
              </a:rPr>
              <a:t>53</a:t>
            </a:r>
            <a:r>
              <a:rPr lang="fr-FR" sz="2000" dirty="0" smtClean="0">
                <a:solidFill>
                  <a:schemeClr val="tx1"/>
                </a:solidFill>
                <a:latin typeface="Times New Roman" pitchFamily="18" charset="0"/>
                <a:cs typeface="Times New Roman" pitchFamily="18" charset="0"/>
              </a:rPr>
              <a:t> stipule que tout délit, étalage ou distribution de médicaments est interdit sur la voie publique, dans les foires et marchés à toute personne même titulaire du diplôme de pharmacien </a:t>
            </a:r>
            <a:r>
              <a:rPr lang="fr-FR" sz="2000" b="1" dirty="0" smtClean="0">
                <a:solidFill>
                  <a:schemeClr val="tx1"/>
                </a:solidFill>
                <a:latin typeface="Times New Roman" pitchFamily="18" charset="0"/>
                <a:cs typeface="Times New Roman" pitchFamily="18" charset="0"/>
              </a:rPr>
              <a:t>(</a:t>
            </a:r>
            <a:r>
              <a:rPr lang="fr-FR" sz="2000" b="1" dirty="0" err="1" smtClean="0">
                <a:solidFill>
                  <a:schemeClr val="tx1"/>
                </a:solidFill>
                <a:latin typeface="Times New Roman" pitchFamily="18" charset="0"/>
                <a:cs typeface="Times New Roman" pitchFamily="18" charset="0"/>
              </a:rPr>
              <a:t>Kouakam</a:t>
            </a:r>
            <a:r>
              <a:rPr lang="fr-FR" sz="2000" b="1" dirty="0" smtClean="0">
                <a:solidFill>
                  <a:schemeClr val="tx1"/>
                </a:solidFill>
                <a:latin typeface="Times New Roman" pitchFamily="18" charset="0"/>
                <a:cs typeface="Times New Roman" pitchFamily="18" charset="0"/>
              </a:rPr>
              <a:t>, 2009)</a:t>
            </a:r>
            <a:r>
              <a:rPr lang="fr-FR" sz="2000" dirty="0" smtClean="0">
                <a:solidFill>
                  <a:schemeClr val="tx1"/>
                </a:solidFill>
                <a:latin typeface="Times New Roman" pitchFamily="18" charset="0"/>
                <a:cs typeface="Times New Roman" pitchFamily="18" charset="0"/>
              </a:rPr>
              <a:t>.  </a:t>
            </a:r>
          </a:p>
          <a:p>
            <a:pPr marL="0" indent="0" algn="just">
              <a:lnSpc>
                <a:spcPct val="150000"/>
              </a:lnSpc>
              <a:buNone/>
            </a:pPr>
            <a:r>
              <a:rPr lang="fr-FR" sz="2000" dirty="0" smtClean="0">
                <a:solidFill>
                  <a:schemeClr val="tx1"/>
                </a:solidFill>
                <a:latin typeface="Times New Roman" pitchFamily="18" charset="0"/>
                <a:cs typeface="Times New Roman" pitchFamily="18" charset="0"/>
              </a:rPr>
              <a:t>Malgré toutes ces mesures prises pour garantir un accès plus facile aux soins de santé et éviter les dangers liés à l’automédication non contrôlée, force est de constater la baisse progressive des fréquentations des structures  sanitaires (</a:t>
            </a:r>
            <a:r>
              <a:rPr lang="fr-FR" sz="2000" b="1" dirty="0" err="1" smtClean="0">
                <a:solidFill>
                  <a:schemeClr val="tx1"/>
                </a:solidFill>
                <a:latin typeface="Times New Roman" pitchFamily="18" charset="0"/>
                <a:cs typeface="Times New Roman" pitchFamily="18" charset="0"/>
              </a:rPr>
              <a:t>Kouakam</a:t>
            </a:r>
            <a:r>
              <a:rPr lang="fr-FR" sz="2000" b="1" dirty="0" smtClean="0">
                <a:solidFill>
                  <a:schemeClr val="tx1"/>
                </a:solidFill>
                <a:latin typeface="Times New Roman" pitchFamily="18" charset="0"/>
                <a:cs typeface="Times New Roman" pitchFamily="18" charset="0"/>
              </a:rPr>
              <a:t>, 2009</a:t>
            </a:r>
            <a:r>
              <a:rPr lang="fr-FR" sz="2000" dirty="0" smtClean="0">
                <a:solidFill>
                  <a:schemeClr val="tx1"/>
                </a:solidFill>
                <a:latin typeface="Times New Roman" pitchFamily="18" charset="0"/>
                <a:cs typeface="Times New Roman" pitchFamily="18" charset="0"/>
              </a:rPr>
              <a:t>).</a:t>
            </a:r>
          </a:p>
          <a:p>
            <a:pPr marL="0" indent="0" algn="just">
              <a:lnSpc>
                <a:spcPct val="150000"/>
              </a:lnSpc>
              <a:buNone/>
            </a:pPr>
            <a:endParaRPr lang="fr-FR" sz="2000" dirty="0">
              <a:solidFill>
                <a:schemeClr val="tx1"/>
              </a:solidFill>
              <a:latin typeface="Times New Roman" pitchFamily="18" charset="0"/>
              <a:cs typeface="Times New Roman" pitchFamily="18" charset="0"/>
            </a:endParaRPr>
          </a:p>
        </p:txBody>
      </p:sp>
      <p:sp>
        <p:nvSpPr>
          <p:cNvPr id="6" name="Espace réservé du pied de page 5"/>
          <p:cNvSpPr>
            <a:spLocks noGrp="1"/>
          </p:cNvSpPr>
          <p:nvPr>
            <p:ph type="ftr" sz="quarter" idx="11"/>
          </p:nvPr>
        </p:nvSpPr>
        <p:spPr/>
        <p:txBody>
          <a:bodyPr/>
          <a:lstStyle/>
          <a:p>
            <a:r>
              <a:rPr lang="en-US" dirty="0" smtClean="0"/>
              <a:t>TIDO DARIOS BOREL</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1200" smtClean="0">
                <a:latin typeface="Times New Romain"/>
              </a:rPr>
              <a:pPr/>
              <a:t>6</a:t>
            </a:fld>
            <a:endParaRPr lang="en-US" sz="1200" dirty="0">
              <a:latin typeface="Times New Romain"/>
            </a:endParaRPr>
          </a:p>
        </p:txBody>
      </p:sp>
      <p:sp>
        <p:nvSpPr>
          <p:cNvPr id="11" name="AutoShape 3"/>
          <p:cNvSpPr>
            <a:spLocks noChangeArrowheads="1"/>
          </p:cNvSpPr>
          <p:nvPr/>
        </p:nvSpPr>
        <p:spPr bwMode="auto">
          <a:xfrm>
            <a:off x="2100665" y="483753"/>
            <a:ext cx="7946264" cy="901521"/>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lvl="0" indent="3175" algn="ctr" fontAlgn="base">
              <a:lnSpc>
                <a:spcPct val="150000"/>
              </a:lnSpc>
              <a:spcBef>
                <a:spcPct val="0"/>
              </a:spcBef>
              <a:spcAft>
                <a:spcPct val="0"/>
              </a:spcAft>
            </a:pPr>
            <a:r>
              <a:rPr lang="fr-CM" sz="3200" b="1" dirty="0" smtClean="0">
                <a:latin typeface="Times New Roman" pitchFamily="18" charset="0"/>
                <a:ea typeface="+mj-ea"/>
                <a:cs typeface="Times New Roman" pitchFamily="18" charset="0"/>
              </a:rPr>
              <a:t>CADRE SCIENTIFIQUE DE L’ÉTUDE</a:t>
            </a:r>
            <a:endParaRPr kumimoji="0" lang="en-GB" sz="3200" b="1" i="0" u="none" strike="noStrike" cap="none" normalizeH="0" baseline="0" dirty="0">
              <a:ln>
                <a:noFill/>
              </a:ln>
              <a:effectLst/>
              <a:latin typeface="Times New Roman" pitchFamily="18" charset="0"/>
              <a:cs typeface="Times New Roman" pitchFamily="18" charset="0"/>
            </a:endParaRPr>
          </a:p>
        </p:txBody>
      </p:sp>
      <p:sp>
        <p:nvSpPr>
          <p:cNvPr id="2" name="ZoneTexte 1"/>
          <p:cNvSpPr txBox="1"/>
          <p:nvPr/>
        </p:nvSpPr>
        <p:spPr>
          <a:xfrm>
            <a:off x="4100510" y="1498489"/>
            <a:ext cx="4586289" cy="677108"/>
          </a:xfrm>
          <a:prstGeom prst="rect">
            <a:avLst/>
          </a:prstGeom>
          <a:noFill/>
        </p:spPr>
        <p:txBody>
          <a:bodyPr wrap="square" rtlCol="0">
            <a:spAutoFit/>
          </a:bodyPr>
          <a:lstStyle/>
          <a:p>
            <a:pPr lvl="0" algn="just"/>
            <a:r>
              <a:rPr lang="fr-CM" sz="2000" b="1" dirty="0" smtClean="0">
                <a:solidFill>
                  <a:srgbClr val="002060"/>
                </a:solidFill>
                <a:latin typeface="Times New Roman" panose="02020603050405020304" pitchFamily="18" charset="0"/>
                <a:cs typeface="Times New Roman" panose="02020603050405020304" pitchFamily="18" charset="0"/>
              </a:rPr>
              <a:t>PROBLÈME  </a:t>
            </a:r>
            <a:r>
              <a:rPr lang="fr-CM" sz="2000" b="1" dirty="0">
                <a:solidFill>
                  <a:srgbClr val="002060"/>
                </a:solidFill>
                <a:latin typeface="Times New Roman" panose="02020603050405020304" pitchFamily="18" charset="0"/>
                <a:cs typeface="Times New Roman" panose="02020603050405020304" pitchFamily="18" charset="0"/>
              </a:rPr>
              <a:t>DE RECHERCHE </a:t>
            </a:r>
            <a:r>
              <a:rPr lang="fr-CM" sz="2000" b="1" dirty="0" smtClean="0">
                <a:solidFill>
                  <a:srgbClr val="002060"/>
                </a:solidFill>
                <a:latin typeface="Times New Roman" panose="02020603050405020304" pitchFamily="18" charset="0"/>
                <a:cs typeface="Times New Roman" panose="02020603050405020304" pitchFamily="18" charset="0"/>
              </a:rPr>
              <a:t>(1/2)</a:t>
            </a:r>
            <a:endParaRPr lang="fr-CM" sz="2000" b="1" dirty="0">
              <a:solidFill>
                <a:srgbClr val="002060"/>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 xmlns:p14="http://schemas.microsoft.com/office/powerpoint/2010/main" val="1182251461"/>
      </p:ext>
    </p:extLst>
  </p:cSld>
  <p:clrMapOvr>
    <a:masterClrMapping/>
  </p:clrMapOvr>
  <mc:AlternateContent xmlns:mc="http://schemas.openxmlformats.org/markup-compatibility/2006">
    <mc:Choice xmlns="" xmlns:p14="http://schemas.microsoft.com/office/powerpoint/2010/main" Requires="p14">
      <p:transition spd="slow" p14:dur="2000" advTm="19000"/>
    </mc:Choice>
    <mc:Fallback>
      <p:transition spd="slow" advTm="1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CM" b="1" dirty="0" smtClean="0">
                <a:solidFill>
                  <a:schemeClr val="tx1"/>
                </a:solidFill>
                <a:latin typeface="Times New Roman" pitchFamily="18" charset="0"/>
                <a:cs typeface="Times New Roman" pitchFamily="18" charset="0"/>
              </a:rPr>
              <a:t>CADRE SCIENTIFIQUE DE L’ÉTUDE</a:t>
            </a:r>
            <a:r>
              <a:rPr lang="en-GB" b="1" cap="none" dirty="0" smtClean="0">
                <a:solidFill>
                  <a:schemeClr val="tx1"/>
                </a:solidFill>
                <a:effectLst/>
                <a:latin typeface="Times New Roman" pitchFamily="18" charset="0"/>
                <a:cs typeface="Times New Roman" pitchFamily="18" charset="0"/>
              </a:rPr>
              <a:t/>
            </a:r>
            <a:br>
              <a:rPr lang="en-GB" b="1" cap="none" dirty="0" smtClean="0">
                <a:solidFill>
                  <a:schemeClr val="tx1"/>
                </a:solidFill>
                <a:effectLst/>
                <a:latin typeface="Times New Roman" pitchFamily="18" charset="0"/>
                <a:cs typeface="Times New Roman" pitchFamily="18" charset="0"/>
              </a:rPr>
            </a:br>
            <a:endParaRPr lang="fr-FR" dirty="0">
              <a:solidFill>
                <a:schemeClr val="tx1"/>
              </a:solidFill>
            </a:endParaRPr>
          </a:p>
        </p:txBody>
      </p:sp>
      <p:sp>
        <p:nvSpPr>
          <p:cNvPr id="3" name="Espace réservé du contenu 2"/>
          <p:cNvSpPr>
            <a:spLocks noGrp="1"/>
          </p:cNvSpPr>
          <p:nvPr>
            <p:ph sz="half" idx="1"/>
          </p:nvPr>
        </p:nvSpPr>
        <p:spPr>
          <a:xfrm>
            <a:off x="0" y="2215663"/>
            <a:ext cx="12039599" cy="4138244"/>
          </a:xfrm>
        </p:spPr>
        <p:txBody>
          <a:bodyPr>
            <a:normAutofit/>
          </a:bodyPr>
          <a:lstStyle/>
          <a:p>
            <a:pPr algn="just">
              <a:lnSpc>
                <a:spcPct val="160000"/>
              </a:lnSpc>
              <a:buNone/>
            </a:pPr>
            <a:r>
              <a:rPr lang="fr-CM" sz="2000" dirty="0" smtClean="0">
                <a:solidFill>
                  <a:schemeClr val="tx1"/>
                </a:solidFill>
                <a:latin typeface="Times New Roman" panose="02020603050405020304" pitchFamily="18" charset="0"/>
                <a:cs typeface="Times New Roman" panose="02020603050405020304" pitchFamily="18" charset="0"/>
              </a:rPr>
              <a:t>      </a:t>
            </a:r>
            <a:r>
              <a:rPr lang="fr-CM" sz="2400" dirty="0" smtClean="0">
                <a:solidFill>
                  <a:schemeClr val="tx1"/>
                </a:solidFill>
                <a:latin typeface="Times New Roman" panose="02020603050405020304" pitchFamily="18" charset="0"/>
                <a:cs typeface="Times New Roman" panose="02020603050405020304" pitchFamily="18" charset="0"/>
              </a:rPr>
              <a:t>Le problème de recherche qui se pose est celui de savoir pourquoi, malgré les mesures prises par le gouvernement, les organisations nationaux et internationaux pour la lutte contre la pratique de l’automédication</a:t>
            </a:r>
            <a:r>
              <a:rPr lang="fr-CM" sz="2400" dirty="0" smtClean="0">
                <a:solidFill>
                  <a:schemeClr val="tx1"/>
                </a:solidFill>
                <a:latin typeface="Times New Roman" panose="02020603050405020304" pitchFamily="18" charset="0"/>
                <a:cs typeface="Times New Roman" panose="02020603050405020304" pitchFamily="18" charset="0"/>
              </a:rPr>
              <a:t> non contrôlée,</a:t>
            </a:r>
            <a:r>
              <a:rPr lang="fr-CM" sz="2400" dirty="0" smtClean="0">
                <a:solidFill>
                  <a:schemeClr val="tx1"/>
                </a:solidFill>
                <a:latin typeface="Times New Roman" panose="02020603050405020304" pitchFamily="18" charset="0"/>
                <a:cs typeface="Times New Roman" panose="02020603050405020304" pitchFamily="18" charset="0"/>
              </a:rPr>
              <a:t> force est de constater que la prévalence de l’automédication reste élevé et ses conséquences sont très dangereuses pour la population.  D’où découlent les questions de recherche suivantes;</a:t>
            </a:r>
            <a:endParaRPr lang="fr-CM" sz="2400" dirty="0" smtClean="0">
              <a:solidFill>
                <a:schemeClr val="tx1"/>
              </a:solidFill>
              <a:latin typeface="Times New Roman" panose="02020603050405020304" pitchFamily="18" charset="0"/>
              <a:cs typeface="Times New Roman" panose="02020603050405020304" pitchFamily="18" charset="0"/>
            </a:endParaRPr>
          </a:p>
        </p:txBody>
      </p:sp>
      <p:sp>
        <p:nvSpPr>
          <p:cNvPr id="8" name="Espace réservé du contenu 7"/>
          <p:cNvSpPr>
            <a:spLocks noGrp="1"/>
          </p:cNvSpPr>
          <p:nvPr>
            <p:ph sz="half" idx="2"/>
          </p:nvPr>
        </p:nvSpPr>
        <p:spPr>
          <a:xfrm>
            <a:off x="2520461" y="1594337"/>
            <a:ext cx="6947877" cy="474785"/>
          </a:xfrm>
        </p:spPr>
        <p:txBody>
          <a:bodyPr>
            <a:normAutofit/>
          </a:bodyPr>
          <a:lstStyle/>
          <a:p>
            <a:pPr lvl="0"/>
            <a:r>
              <a:rPr lang="fr-CM" sz="2200" b="1" dirty="0" smtClean="0">
                <a:solidFill>
                  <a:srgbClr val="002060"/>
                </a:solidFill>
                <a:latin typeface="Times New Roman" panose="02020603050405020304" pitchFamily="18" charset="0"/>
                <a:cs typeface="Times New Roman" panose="02020603050405020304" pitchFamily="18" charset="0"/>
              </a:rPr>
              <a:t>PROBLÈME  DE RECHERCHE </a:t>
            </a:r>
            <a:r>
              <a:rPr lang="fr-CM" sz="2200" b="1" dirty="0" smtClean="0">
                <a:solidFill>
                  <a:srgbClr val="002060"/>
                </a:solidFill>
                <a:latin typeface="Times New Roman" panose="02020603050405020304" pitchFamily="18" charset="0"/>
                <a:cs typeface="Times New Roman" panose="02020603050405020304" pitchFamily="18" charset="0"/>
              </a:rPr>
              <a:t>(2/2</a:t>
            </a:r>
            <a:r>
              <a:rPr lang="fr-CM" sz="2200" b="1" dirty="0" smtClean="0">
                <a:solidFill>
                  <a:srgbClr val="002060"/>
                </a:solidFill>
                <a:latin typeface="Times New Roman" panose="02020603050405020304" pitchFamily="18" charset="0"/>
                <a:cs typeface="Times New Roman" panose="02020603050405020304" pitchFamily="18" charset="0"/>
              </a:rPr>
              <a:t>)</a:t>
            </a:r>
          </a:p>
          <a:p>
            <a:endParaRPr lang="fr-FR" dirty="0"/>
          </a:p>
        </p:txBody>
      </p:sp>
      <p:sp>
        <p:nvSpPr>
          <p:cNvPr id="4" name="Espace réservé de la date 3"/>
          <p:cNvSpPr>
            <a:spLocks noGrp="1"/>
          </p:cNvSpPr>
          <p:nvPr>
            <p:ph type="dt" sz="half" idx="10"/>
          </p:nvPr>
        </p:nvSpPr>
        <p:spPr/>
        <p:txBody>
          <a:bodyPr/>
          <a:lstStyle/>
          <a:p>
            <a:r>
              <a:rPr lang="fr-FR" smtClean="0"/>
              <a:t>12/04/2023</a:t>
            </a:r>
            <a:endParaRPr lang="en-US" dirty="0"/>
          </a:p>
        </p:txBody>
      </p:sp>
      <p:sp>
        <p:nvSpPr>
          <p:cNvPr id="5" name="Espace réservé du pied de page 4"/>
          <p:cNvSpPr>
            <a:spLocks noGrp="1"/>
          </p:cNvSpPr>
          <p:nvPr>
            <p:ph type="ftr" sz="quarter" idx="11"/>
          </p:nvPr>
        </p:nvSpPr>
        <p:spPr/>
        <p:txBody>
          <a:bodyPr/>
          <a:lstStyle/>
          <a:p>
            <a:r>
              <a:rPr lang="en-US" dirty="0" smtClean="0"/>
              <a:t>TIDO DARIOS BOREL</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AutoShape 3"/>
          <p:cNvSpPr>
            <a:spLocks noChangeArrowheads="1"/>
          </p:cNvSpPr>
          <p:nvPr/>
        </p:nvSpPr>
        <p:spPr bwMode="auto">
          <a:xfrm>
            <a:off x="2100665" y="483753"/>
            <a:ext cx="7946264" cy="901521"/>
          </a:xfrm>
          <a:prstGeom prst="roundRect">
            <a:avLst>
              <a:gd name="adj" fmla="val 16667"/>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lvl="0" indent="3175" algn="ctr" fontAlgn="base">
              <a:lnSpc>
                <a:spcPct val="150000"/>
              </a:lnSpc>
              <a:spcBef>
                <a:spcPct val="0"/>
              </a:spcBef>
              <a:spcAft>
                <a:spcPct val="0"/>
              </a:spcAft>
            </a:pPr>
            <a:r>
              <a:rPr lang="fr-CM" sz="3200" b="1" dirty="0" smtClean="0">
                <a:latin typeface="Times New Roman" pitchFamily="18" charset="0"/>
                <a:ea typeface="+mj-ea"/>
                <a:cs typeface="Times New Roman" pitchFamily="18" charset="0"/>
              </a:rPr>
              <a:t>CADRE SCIENTIFIQUE DE L’ÉTUDE</a:t>
            </a:r>
            <a:endParaRPr kumimoji="0" lang="en-GB" sz="3200" b="1" i="0" u="none" strike="noStrike" cap="none" normalizeH="0" baseline="0" dirty="0">
              <a:ln>
                <a:noFill/>
              </a:ln>
              <a:effectLst/>
              <a:latin typeface="Times New Roman" pitchFamily="18" charset="0"/>
              <a:cs typeface="Times New Roman" pitchFamily="18" charset="0"/>
            </a:endParaRPr>
          </a:p>
        </p:txBody>
      </p:sp>
      <p:sp>
        <p:nvSpPr>
          <p:cNvPr id="9" name="Rectangle 8"/>
          <p:cNvSpPr/>
          <p:nvPr/>
        </p:nvSpPr>
        <p:spPr>
          <a:xfrm>
            <a:off x="140677" y="2286000"/>
            <a:ext cx="9026769" cy="498470"/>
          </a:xfrm>
          <a:prstGeom prst="rect">
            <a:avLst/>
          </a:prstGeom>
        </p:spPr>
        <p:txBody>
          <a:bodyPr wrap="square">
            <a:spAutoFit/>
          </a:bodyPr>
          <a:lstStyle/>
          <a:p>
            <a:pPr algn="just">
              <a:lnSpc>
                <a:spcPct val="150000"/>
              </a:lnSpc>
              <a:buNone/>
            </a:pPr>
            <a:r>
              <a:rPr lang="fr-CM" sz="2000" dirty="0" smtClean="0">
                <a:latin typeface="Times New Roman" panose="02020603050405020304" pitchFamily="18" charset="0"/>
                <a:cs typeface="Times New Roman" panose="02020603050405020304" pitchFamily="18" charset="0"/>
              </a:rPr>
              <a:t> </a:t>
            </a:r>
            <a:endParaRPr lang="fr-F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24220" y="1897494"/>
            <a:ext cx="11333747" cy="5839738"/>
          </a:xfrm>
          <a:ln>
            <a:solidFill>
              <a:schemeClr val="bg1"/>
            </a:solidFill>
          </a:ln>
        </p:spPr>
        <p:txBody>
          <a:bodyPr>
            <a:normAutofit/>
          </a:bodyPr>
          <a:lstStyle/>
          <a:p>
            <a:pPr algn="just">
              <a:buFont typeface="Wingdings" pitchFamily="2" charset="2"/>
              <a:buChar char="v"/>
            </a:pPr>
            <a:r>
              <a:rPr lang="fr-FR" sz="2000" b="1" dirty="0">
                <a:solidFill>
                  <a:srgbClr val="0070C0"/>
                </a:solidFill>
                <a:latin typeface="Times New Roman" pitchFamily="18" charset="0"/>
                <a:cs typeface="Times New Roman" pitchFamily="18" charset="0"/>
              </a:rPr>
              <a:t>QUESTION PRINCIPALE</a:t>
            </a:r>
          </a:p>
          <a:p>
            <a:pPr marL="0" lvl="0" indent="0" algn="just">
              <a:lnSpc>
                <a:spcPct val="150000"/>
              </a:lnSpc>
              <a:buNone/>
            </a:pPr>
            <a:r>
              <a:rPr lang="fr-FR" sz="2000" dirty="0" smtClean="0">
                <a:solidFill>
                  <a:schemeClr val="tx1"/>
                </a:solidFill>
                <a:latin typeface="Times New Roman" pitchFamily="18" charset="0"/>
                <a:cs typeface="Times New Roman" pitchFamily="18" charset="0"/>
              </a:rPr>
              <a:t>Quel était le niveau de connaissance des jeunes âgés entre 20 et 30 ans sur les facteurs favorisant l’automédication ainsi que ses conséquences ?</a:t>
            </a:r>
            <a:endParaRPr lang="fr-FR" sz="2000" dirty="0">
              <a:solidFill>
                <a:schemeClr val="tx1"/>
              </a:solidFill>
              <a:latin typeface="Times New Roman" pitchFamily="18" charset="0"/>
              <a:cs typeface="Times New Roman" pitchFamily="18" charset="0"/>
            </a:endParaRPr>
          </a:p>
          <a:p>
            <a:pPr algn="just">
              <a:lnSpc>
                <a:spcPct val="150000"/>
              </a:lnSpc>
              <a:buFont typeface="Wingdings" pitchFamily="2" charset="2"/>
              <a:buChar char="v"/>
            </a:pPr>
            <a:r>
              <a:rPr lang="fr-FR" sz="2000" b="1" dirty="0">
                <a:solidFill>
                  <a:srgbClr val="0070C0"/>
                </a:solidFill>
                <a:latin typeface="Times New Roman" pitchFamily="18" charset="0"/>
                <a:cs typeface="Times New Roman" pitchFamily="18" charset="0"/>
              </a:rPr>
              <a:t>QUESTIONS SECONDAIRES</a:t>
            </a:r>
            <a:endParaRPr lang="fr-FR" sz="2000" dirty="0">
              <a:solidFill>
                <a:schemeClr val="tx1"/>
              </a:solidFill>
              <a:latin typeface="Times New Roman" pitchFamily="18" charset="0"/>
              <a:cs typeface="Times New Roman" pitchFamily="18" charset="0"/>
            </a:endParaRPr>
          </a:p>
          <a:p>
            <a:pPr lvl="0" algn="just">
              <a:lnSpc>
                <a:spcPct val="150000"/>
              </a:lnSpc>
              <a:buFont typeface="Arial" panose="020B0604020202020204" pitchFamily="34" charset="0"/>
              <a:buChar char="•"/>
            </a:pPr>
            <a:r>
              <a:rPr lang="fr-FR" sz="2000" dirty="0" smtClean="0">
                <a:solidFill>
                  <a:schemeClr val="tx1"/>
                </a:solidFill>
                <a:latin typeface="Times New Roman" pitchFamily="18" charset="0"/>
                <a:cs typeface="Times New Roman" pitchFamily="18" charset="0"/>
              </a:rPr>
              <a:t>Quel était le niveau de connaissance des jeunes sur l’automédication en général ?</a:t>
            </a:r>
          </a:p>
          <a:p>
            <a:pPr lvl="0" algn="just">
              <a:lnSpc>
                <a:spcPct val="150000"/>
              </a:lnSpc>
              <a:buFont typeface="Arial" panose="020B0604020202020204" pitchFamily="34" charset="0"/>
              <a:buChar char="•"/>
            </a:pPr>
            <a:r>
              <a:rPr lang="fr-FR" sz="2000" dirty="0" smtClean="0">
                <a:solidFill>
                  <a:schemeClr val="tx1"/>
                </a:solidFill>
                <a:latin typeface="Times New Roman" pitchFamily="18" charset="0"/>
                <a:cs typeface="Times New Roman" pitchFamily="18" charset="0"/>
              </a:rPr>
              <a:t>Quels étaient les facteurs poussant les jeunes à l’automédication ?</a:t>
            </a:r>
          </a:p>
          <a:p>
            <a:pPr lvl="0" algn="just">
              <a:lnSpc>
                <a:spcPct val="150000"/>
              </a:lnSpc>
              <a:buFont typeface="Arial" panose="020B0604020202020204" pitchFamily="34" charset="0"/>
              <a:buChar char="•"/>
            </a:pPr>
            <a:r>
              <a:rPr lang="fr-FR" sz="2000" dirty="0" smtClean="0">
                <a:solidFill>
                  <a:schemeClr val="tx1"/>
                </a:solidFill>
                <a:latin typeface="Times New Roman" pitchFamily="18" charset="0"/>
                <a:cs typeface="Times New Roman" pitchFamily="18" charset="0"/>
              </a:rPr>
              <a:t>Quels étaient les connaissances des jeunes sur les conséquences lies a l’automédication ?</a:t>
            </a:r>
            <a:endParaRPr lang="fr-CM" sz="2000" dirty="0">
              <a:solidFill>
                <a:srgbClr val="0070C0"/>
              </a:solidFill>
              <a:latin typeface="Times New Roman" pitchFamily="18" charset="0"/>
              <a:cs typeface="Times New Roman" pitchFamily="18" charset="0"/>
            </a:endParaRPr>
          </a:p>
        </p:txBody>
      </p:sp>
      <p:sp>
        <p:nvSpPr>
          <p:cNvPr id="2" name="Espace réservé de la date 1"/>
          <p:cNvSpPr>
            <a:spLocks noGrp="1"/>
          </p:cNvSpPr>
          <p:nvPr>
            <p:ph type="dt" sz="half" idx="10"/>
          </p:nvPr>
        </p:nvSpPr>
        <p:spPr/>
        <p:txBody>
          <a:bodyPr/>
          <a:lstStyle/>
          <a:p>
            <a:r>
              <a:rPr lang="fr-FR" dirty="0" smtClean="0"/>
              <a:t>TIDO DARIOS BOREL </a:t>
            </a:r>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z="1200" b="1" smtClean="0">
                <a:solidFill>
                  <a:schemeClr val="tx1"/>
                </a:solidFill>
                <a:latin typeface="Times New Romain"/>
                <a:cs typeface="Arial" panose="020B0604020202020204" pitchFamily="34" charset="0"/>
              </a:rPr>
              <a:pPr/>
              <a:t>8</a:t>
            </a:fld>
            <a:endParaRPr lang="en-US" sz="1200" b="1" dirty="0">
              <a:solidFill>
                <a:schemeClr val="tx1"/>
              </a:solidFill>
              <a:latin typeface="Times New Romain"/>
              <a:cs typeface="Arial" panose="020B0604020202020204" pitchFamily="34" charset="0"/>
            </a:endParaRPr>
          </a:p>
        </p:txBody>
      </p:sp>
      <p:sp>
        <p:nvSpPr>
          <p:cNvPr id="4" name="Rectangle 3"/>
          <p:cNvSpPr/>
          <p:nvPr/>
        </p:nvSpPr>
        <p:spPr>
          <a:xfrm>
            <a:off x="1883624" y="314862"/>
            <a:ext cx="8428776" cy="83099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a:spAutoFit/>
          </a:bodyPr>
          <a:lstStyle/>
          <a:p>
            <a:pPr lvl="0" indent="3175" algn="ctr" fontAlgn="base">
              <a:lnSpc>
                <a:spcPct val="150000"/>
              </a:lnSpc>
              <a:spcBef>
                <a:spcPct val="0"/>
              </a:spcBef>
              <a:spcAft>
                <a:spcPct val="0"/>
              </a:spcAft>
            </a:pPr>
            <a:r>
              <a:rPr lang="fr-CM" sz="3200" b="1" dirty="0">
                <a:latin typeface="Times New Roman" pitchFamily="18" charset="0"/>
                <a:cs typeface="Times New Roman" pitchFamily="18" charset="0"/>
              </a:rPr>
              <a:t>CADRE SCIENTIFIQUE DE L’ÉTUDE</a:t>
            </a:r>
            <a:endParaRPr lang="en-GB" sz="3200" b="1" dirty="0">
              <a:latin typeface="Times New Roman" pitchFamily="18" charset="0"/>
              <a:cs typeface="Times New Roman" pitchFamily="18" charset="0"/>
            </a:endParaRPr>
          </a:p>
        </p:txBody>
      </p:sp>
      <p:sp>
        <p:nvSpPr>
          <p:cNvPr id="3" name="ZoneTexte 2"/>
          <p:cNvSpPr txBox="1"/>
          <p:nvPr/>
        </p:nvSpPr>
        <p:spPr>
          <a:xfrm>
            <a:off x="4472601" y="1354070"/>
            <a:ext cx="3048000" cy="369332"/>
          </a:xfrm>
          <a:prstGeom prst="rect">
            <a:avLst/>
          </a:prstGeom>
          <a:noFill/>
        </p:spPr>
        <p:txBody>
          <a:bodyPr wrap="square" rtlCol="0">
            <a:spAutoFit/>
          </a:bodyPr>
          <a:lstStyle/>
          <a:p>
            <a:r>
              <a:rPr lang="fr-FR" b="1" dirty="0">
                <a:solidFill>
                  <a:srgbClr val="002060"/>
                </a:solidFill>
              </a:rPr>
              <a:t>QUESTIONS DE RECHERCHE</a:t>
            </a:r>
          </a:p>
        </p:txBody>
      </p:sp>
    </p:spTree>
    <p:extLst>
      <p:ext uri="{BB962C8B-B14F-4D97-AF65-F5344CB8AC3E}">
        <p14:creationId xmlns="" xmlns:p14="http://schemas.microsoft.com/office/powerpoint/2010/main" val="312184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622" y="1835301"/>
            <a:ext cx="11389737" cy="6022090"/>
          </a:xfrm>
        </p:spPr>
        <p:txBody>
          <a:bodyPr>
            <a:noAutofit/>
          </a:bodyPr>
          <a:lstStyle/>
          <a:p>
            <a:pPr>
              <a:buFont typeface="Wingdings" pitchFamily="2" charset="2"/>
              <a:buChar char="v"/>
            </a:pPr>
            <a:r>
              <a:rPr lang="en-US" sz="2000" b="1" dirty="0">
                <a:solidFill>
                  <a:srgbClr val="0070C0"/>
                </a:solidFill>
                <a:latin typeface="Times New Roman" pitchFamily="18" charset="0"/>
                <a:cs typeface="Times New Roman" pitchFamily="18" charset="0"/>
              </a:rPr>
              <a:t>HYPOTHESE </a:t>
            </a:r>
            <a:r>
              <a:rPr lang="fr-FR" sz="2000" b="1" dirty="0">
                <a:solidFill>
                  <a:srgbClr val="0070C0"/>
                </a:solidFill>
                <a:latin typeface="Times New Roman" pitchFamily="18" charset="0"/>
                <a:cs typeface="Times New Roman" pitchFamily="18" charset="0"/>
              </a:rPr>
              <a:t>PRINCIPALE</a:t>
            </a:r>
            <a:endParaRPr lang="fr-FR" sz="2000" dirty="0">
              <a:latin typeface="Times New Roman" pitchFamily="18" charset="0"/>
              <a:cs typeface="Times New Roman" pitchFamily="18" charset="0"/>
            </a:endParaRPr>
          </a:p>
          <a:p>
            <a:pPr marL="0" lvl="0" indent="0">
              <a:lnSpc>
                <a:spcPct val="150000"/>
              </a:lnSpc>
              <a:buNone/>
            </a:pPr>
            <a:r>
              <a:rPr lang="fr-FR" sz="2000" dirty="0" smtClean="0">
                <a:solidFill>
                  <a:schemeClr val="tx1"/>
                </a:solidFill>
                <a:latin typeface="Times New Roman" pitchFamily="18" charset="0"/>
                <a:cs typeface="Times New Roman" pitchFamily="18" charset="0"/>
              </a:rPr>
              <a:t>Les jeunes du quartier n’ont pas suffisamment de connaissance sur les conséquences de l’automédication et ne consomment pas tous des médicaments d’origine douteuse.</a:t>
            </a:r>
            <a:r>
              <a:rPr lang="fr-FR" sz="2000" dirty="0">
                <a:solidFill>
                  <a:schemeClr val="tx1"/>
                </a:solidFill>
                <a:latin typeface="Times New Roman" pitchFamily="18" charset="0"/>
                <a:cs typeface="Times New Roman" pitchFamily="18" charset="0"/>
              </a:rPr>
              <a:t>	</a:t>
            </a:r>
          </a:p>
          <a:p>
            <a:pPr lvl="0">
              <a:lnSpc>
                <a:spcPct val="150000"/>
              </a:lnSpc>
              <a:buFont typeface="Wingdings" pitchFamily="2" charset="2"/>
              <a:buChar char="v"/>
            </a:pPr>
            <a:r>
              <a:rPr lang="en-US" sz="2000" b="1" dirty="0">
                <a:solidFill>
                  <a:srgbClr val="0070C0"/>
                </a:solidFill>
                <a:latin typeface="Times New Roman" pitchFamily="18" charset="0"/>
                <a:cs typeface="Times New Roman" pitchFamily="18" charset="0"/>
              </a:rPr>
              <a:t>HYPOTHESES </a:t>
            </a:r>
            <a:r>
              <a:rPr lang="en-US" sz="2000" b="1" dirty="0" smtClean="0">
                <a:solidFill>
                  <a:srgbClr val="0070C0"/>
                </a:solidFill>
                <a:latin typeface="Times New Roman" pitchFamily="18" charset="0"/>
                <a:cs typeface="Times New Roman" pitchFamily="18" charset="0"/>
              </a:rPr>
              <a:t>SPECIFIQUES</a:t>
            </a:r>
            <a:endParaRPr lang="en-US" sz="2000" dirty="0" smtClean="0">
              <a:solidFill>
                <a:schemeClr val="tx1"/>
              </a:solidFill>
              <a:latin typeface="Times New Roman" pitchFamily="18" charset="0"/>
              <a:cs typeface="Times New Roman" pitchFamily="18" charset="0"/>
            </a:endParaRPr>
          </a:p>
          <a:p>
            <a:pPr marL="0" indent="0">
              <a:lnSpc>
                <a:spcPct val="150000"/>
              </a:lnSpc>
            </a:pPr>
            <a:r>
              <a:rPr lang="en-US" sz="2000" dirty="0" smtClean="0">
                <a:solidFill>
                  <a:schemeClr val="tx1"/>
                </a:solidFill>
                <a:latin typeface="Times New Roman" pitchFamily="18" charset="0"/>
                <a:cs typeface="Times New Roman" pitchFamily="18" charset="0"/>
              </a:rPr>
              <a:t> Les </a:t>
            </a:r>
            <a:r>
              <a:rPr lang="en-US" sz="2000" dirty="0" err="1" smtClean="0">
                <a:solidFill>
                  <a:schemeClr val="tx1"/>
                </a:solidFill>
                <a:latin typeface="Times New Roman" pitchFamily="18" charset="0"/>
                <a:cs typeface="Times New Roman" pitchFamily="18" charset="0"/>
              </a:rPr>
              <a:t>jeunes</a:t>
            </a:r>
            <a:r>
              <a:rPr lang="en-US" sz="2000" dirty="0" smtClean="0">
                <a:solidFill>
                  <a:schemeClr val="tx1"/>
                </a:solidFill>
                <a:latin typeface="Times New Roman" pitchFamily="18" charset="0"/>
                <a:cs typeface="Times New Roman" pitchFamily="18" charset="0"/>
              </a:rPr>
              <a:t> du quartier </a:t>
            </a:r>
            <a:r>
              <a:rPr lang="en-US" sz="2000" dirty="0" err="1" smtClean="0">
                <a:solidFill>
                  <a:schemeClr val="tx1"/>
                </a:solidFill>
                <a:latin typeface="Times New Roman" pitchFamily="18" charset="0"/>
                <a:cs typeface="Times New Roman" pitchFamily="18" charset="0"/>
              </a:rPr>
              <a:t>ont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assez</a:t>
            </a:r>
            <a:r>
              <a:rPr lang="en-US" sz="2000" dirty="0" smtClean="0">
                <a:solidFill>
                  <a:schemeClr val="tx1"/>
                </a:solidFill>
                <a:latin typeface="Times New Roman" pitchFamily="18" charset="0"/>
                <a:cs typeface="Times New Roman" pitchFamily="18" charset="0"/>
              </a:rPr>
              <a:t> de </a:t>
            </a:r>
            <a:r>
              <a:rPr lang="en-US" sz="2000" dirty="0" err="1" smtClean="0">
                <a:solidFill>
                  <a:schemeClr val="tx1"/>
                </a:solidFill>
                <a:latin typeface="Times New Roman" pitchFamily="18" charset="0"/>
                <a:cs typeface="Times New Roman" pitchFamily="18" charset="0"/>
              </a:rPr>
              <a:t>connaissances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sur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l’automédication</a:t>
            </a:r>
            <a:r>
              <a:rPr lang="en-US" sz="2000" dirty="0" smtClean="0">
                <a:solidFill>
                  <a:schemeClr val="tx1"/>
                </a:solidFill>
                <a:latin typeface="Times New Roman" pitchFamily="18" charset="0"/>
                <a:cs typeface="Times New Roman" pitchFamily="18" charset="0"/>
              </a:rPr>
              <a:t> en general.</a:t>
            </a:r>
          </a:p>
          <a:p>
            <a:pPr marL="0" indent="0">
              <a:lnSpc>
                <a:spcPct val="150000"/>
              </a:lnSpc>
            </a:pPr>
            <a:r>
              <a:rPr lang="en-US" sz="2000" dirty="0">
                <a:solidFill>
                  <a:schemeClr val="tx1"/>
                </a:solidFill>
                <a:latin typeface="Times New Roman" pitchFamily="18" charset="0"/>
                <a:cs typeface="Times New Roman" pitchFamily="18" charset="0"/>
              </a:rPr>
              <a:t> Les </a:t>
            </a:r>
            <a:r>
              <a:rPr lang="en-US" sz="2000" dirty="0" err="1">
                <a:solidFill>
                  <a:schemeClr val="tx1"/>
                </a:solidFill>
                <a:latin typeface="Times New Roman" pitchFamily="18" charset="0"/>
                <a:cs typeface="Times New Roman" pitchFamily="18" charset="0"/>
              </a:rPr>
              <a:t>jeunes</a:t>
            </a:r>
            <a:r>
              <a:rPr lang="en-US" sz="2000" dirty="0">
                <a:solidFill>
                  <a:schemeClr val="tx1"/>
                </a:solidFill>
                <a:latin typeface="Times New Roman" pitchFamily="18" charset="0"/>
                <a:cs typeface="Times New Roman" pitchFamily="18" charset="0"/>
              </a:rPr>
              <a:t> du quartier </a:t>
            </a:r>
            <a:r>
              <a:rPr lang="en-US" sz="2000" dirty="0" err="1" smtClean="0">
                <a:solidFill>
                  <a:schemeClr val="tx1"/>
                </a:solidFill>
                <a:latin typeface="Times New Roman" pitchFamily="18" charset="0"/>
                <a:cs typeface="Times New Roman" pitchFamily="18" charset="0"/>
              </a:rPr>
              <a:t>n’ont</a:t>
            </a:r>
            <a:r>
              <a:rPr lang="en-US" sz="2000" dirty="0" smtClean="0">
                <a:solidFill>
                  <a:schemeClr val="tx1"/>
                </a:solidFill>
                <a:latin typeface="Times New Roman" pitchFamily="18" charset="0"/>
                <a:cs typeface="Times New Roman" pitchFamily="18" charset="0"/>
              </a:rPr>
              <a:t> pas </a:t>
            </a:r>
            <a:r>
              <a:rPr lang="en-US" sz="2000" dirty="0" err="1" smtClean="0">
                <a:solidFill>
                  <a:schemeClr val="tx1"/>
                </a:solidFill>
                <a:latin typeface="Times New Roman" pitchFamily="18" charset="0"/>
                <a:cs typeface="Times New Roman" pitchFamily="18" charset="0"/>
              </a:rPr>
              <a:t>assez</a:t>
            </a:r>
            <a:r>
              <a:rPr lang="en-US" sz="2000" dirty="0" smtClean="0">
                <a:solidFill>
                  <a:schemeClr val="tx1"/>
                </a:solidFill>
                <a:latin typeface="Times New Roman" pitchFamily="18" charset="0"/>
                <a:cs typeface="Times New Roman" pitchFamily="18" charset="0"/>
              </a:rPr>
              <a:t> de </a:t>
            </a:r>
            <a:r>
              <a:rPr lang="en-US" sz="2000" dirty="0" err="1" smtClean="0">
                <a:solidFill>
                  <a:schemeClr val="tx1"/>
                </a:solidFill>
                <a:latin typeface="Times New Roman" pitchFamily="18" charset="0"/>
                <a:cs typeface="Times New Roman" pitchFamily="18" charset="0"/>
              </a:rPr>
              <a:t>connaissances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sur</a:t>
            </a:r>
            <a:r>
              <a:rPr lang="en-US" sz="2000" dirty="0" smtClean="0">
                <a:solidFill>
                  <a:schemeClr val="tx1"/>
                </a:solidFill>
                <a:latin typeface="Times New Roman" pitchFamily="18" charset="0"/>
                <a:cs typeface="Times New Roman" pitchFamily="18" charset="0"/>
              </a:rPr>
              <a:t> les </a:t>
            </a:r>
            <a:r>
              <a:rPr lang="en-US" sz="2000" dirty="0" err="1" smtClean="0">
                <a:solidFill>
                  <a:schemeClr val="tx1"/>
                </a:solidFill>
                <a:latin typeface="Times New Roman" pitchFamily="18" charset="0"/>
                <a:cs typeface="Times New Roman" pitchFamily="18" charset="0"/>
              </a:rPr>
              <a:t>facteurs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favorisants</a:t>
            </a:r>
            <a:r>
              <a:rPr lang="en-US" sz="2000" dirty="0" smtClean="0">
                <a:solidFill>
                  <a:schemeClr val="tx1"/>
                </a:solidFill>
                <a:latin typeface="Times New Roman" pitchFamily="18" charset="0"/>
                <a:cs typeface="Times New Roman" pitchFamily="18" charset="0"/>
              </a:rPr>
              <a:t> l’ </a:t>
            </a:r>
            <a:r>
              <a:rPr lang="en-US" sz="2000" dirty="0" err="1" smtClean="0">
                <a:solidFill>
                  <a:schemeClr val="tx1"/>
                </a:solidFill>
                <a:latin typeface="Times New Roman" pitchFamily="18" charset="0"/>
                <a:cs typeface="Times New Roman" pitchFamily="18" charset="0"/>
              </a:rPr>
              <a:t>automédication</a:t>
            </a:r>
            <a:r>
              <a:rPr lang="en-US" sz="2000" dirty="0" smtClean="0">
                <a:solidFill>
                  <a:schemeClr val="tx1"/>
                </a:solidFill>
                <a:latin typeface="Times New Roman" pitchFamily="18" charset="0"/>
                <a:cs typeface="Times New Roman" pitchFamily="18" charset="0"/>
              </a:rPr>
              <a:t>.</a:t>
            </a:r>
          </a:p>
          <a:p>
            <a:pPr marL="0" indent="0">
              <a:lnSpc>
                <a:spcPct val="150000"/>
              </a:lnSpc>
            </a:pPr>
            <a:r>
              <a:rPr lang="en-US" sz="2000" dirty="0" smtClean="0">
                <a:solidFill>
                  <a:schemeClr val="tx1"/>
                </a:solidFill>
                <a:latin typeface="Times New Roman" pitchFamily="18" charset="0"/>
                <a:cs typeface="Times New Roman" pitchFamily="18" charset="0"/>
              </a:rPr>
              <a:t>Les </a:t>
            </a:r>
            <a:r>
              <a:rPr lang="en-US" sz="2000" dirty="0" err="1" smtClean="0">
                <a:solidFill>
                  <a:schemeClr val="tx1"/>
                </a:solidFill>
                <a:latin typeface="Times New Roman" pitchFamily="18" charset="0"/>
                <a:cs typeface="Times New Roman" pitchFamily="18" charset="0"/>
              </a:rPr>
              <a:t>jeunes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n’ont</a:t>
            </a:r>
            <a:r>
              <a:rPr lang="en-US" sz="2000" dirty="0" smtClean="0">
                <a:solidFill>
                  <a:schemeClr val="tx1"/>
                </a:solidFill>
                <a:latin typeface="Times New Roman" pitchFamily="18" charset="0"/>
                <a:cs typeface="Times New Roman" pitchFamily="18" charset="0"/>
              </a:rPr>
              <a:t> pas </a:t>
            </a:r>
            <a:r>
              <a:rPr lang="en-US" sz="2000" dirty="0" err="1" smtClean="0">
                <a:solidFill>
                  <a:schemeClr val="tx1"/>
                </a:solidFill>
                <a:latin typeface="Times New Roman" pitchFamily="18" charset="0"/>
                <a:cs typeface="Times New Roman" pitchFamily="18" charset="0"/>
              </a:rPr>
              <a:t>suffisamment</a:t>
            </a:r>
            <a:r>
              <a:rPr lang="en-US" sz="2000" dirty="0" smtClean="0">
                <a:solidFill>
                  <a:schemeClr val="tx1"/>
                </a:solidFill>
                <a:latin typeface="Times New Roman" pitchFamily="18" charset="0"/>
                <a:cs typeface="Times New Roman" pitchFamily="18" charset="0"/>
              </a:rPr>
              <a:t> de </a:t>
            </a:r>
            <a:r>
              <a:rPr lang="en-US" sz="2000" dirty="0" err="1" smtClean="0">
                <a:solidFill>
                  <a:schemeClr val="tx1"/>
                </a:solidFill>
                <a:latin typeface="Times New Roman" pitchFamily="18" charset="0"/>
                <a:cs typeface="Times New Roman" pitchFamily="18" charset="0"/>
              </a:rPr>
              <a:t>connaissances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sur</a:t>
            </a:r>
            <a:r>
              <a:rPr lang="en-US" sz="2000" dirty="0" smtClean="0">
                <a:solidFill>
                  <a:schemeClr val="tx1"/>
                </a:solidFill>
                <a:latin typeface="Times New Roman" pitchFamily="18" charset="0"/>
                <a:cs typeface="Times New Roman" pitchFamily="18" charset="0"/>
              </a:rPr>
              <a:t> les </a:t>
            </a:r>
            <a:r>
              <a:rPr lang="en-US" sz="2000" dirty="0" err="1" smtClean="0">
                <a:solidFill>
                  <a:schemeClr val="tx1"/>
                </a:solidFill>
                <a:latin typeface="Times New Roman" pitchFamily="18" charset="0"/>
                <a:cs typeface="Times New Roman" pitchFamily="18" charset="0"/>
              </a:rPr>
              <a:t>conséquences</a:t>
            </a:r>
            <a:r>
              <a:rPr lang="en-US" sz="2000" dirty="0" smtClean="0">
                <a:solidFill>
                  <a:schemeClr val="tx1"/>
                </a:solidFill>
                <a:latin typeface="Times New Roman" pitchFamily="18" charset="0"/>
                <a:cs typeface="Times New Roman" pitchFamily="18" charset="0"/>
              </a:rPr>
              <a:t> de </a:t>
            </a:r>
            <a:r>
              <a:rPr lang="en-US" sz="2000" dirty="0" err="1" smtClean="0">
                <a:solidFill>
                  <a:schemeClr val="tx1"/>
                </a:solidFill>
                <a:latin typeface="Times New Roman" pitchFamily="18" charset="0"/>
                <a:cs typeface="Times New Roman" pitchFamily="18" charset="0"/>
              </a:rPr>
              <a:t>l’automedication</a:t>
            </a:r>
            <a:r>
              <a:rPr lang="en-US" sz="2000" dirty="0" smtClean="0">
                <a:solidFill>
                  <a:schemeClr val="accent5"/>
                </a:solidFill>
                <a:latin typeface="Times New Roman" pitchFamily="18" charset="0"/>
                <a:cs typeface="Times New Roman" pitchFamily="18" charset="0"/>
              </a:rPr>
              <a:t>.</a:t>
            </a:r>
            <a:endParaRPr lang="en-US" sz="2000" dirty="0">
              <a:solidFill>
                <a:schemeClr val="accent5"/>
              </a:solidFill>
              <a:latin typeface="Times New Roman" pitchFamily="18" charset="0"/>
              <a:cs typeface="Times New Roman" pitchFamily="18" charset="0"/>
            </a:endParaRPr>
          </a:p>
        </p:txBody>
      </p:sp>
      <p:sp>
        <p:nvSpPr>
          <p:cNvPr id="2" name="Espace réservé de la date 1"/>
          <p:cNvSpPr>
            <a:spLocks noGrp="1"/>
          </p:cNvSpPr>
          <p:nvPr>
            <p:ph type="dt" sz="half" idx="10"/>
          </p:nvPr>
        </p:nvSpPr>
        <p:spPr/>
        <p:txBody>
          <a:bodyPr/>
          <a:lstStyle/>
          <a:p>
            <a:r>
              <a:rPr lang="fr-FR" dirty="0"/>
              <a:t>AVRIL 2024 </a:t>
            </a:r>
            <a:endParaRPr lang="en-US" dirty="0"/>
          </a:p>
        </p:txBody>
      </p:sp>
      <p:sp>
        <p:nvSpPr>
          <p:cNvPr id="5" name="Espace réservé du pied de page 4"/>
          <p:cNvSpPr>
            <a:spLocks noGrp="1"/>
          </p:cNvSpPr>
          <p:nvPr>
            <p:ph type="ftr" sz="quarter" idx="11"/>
          </p:nvPr>
        </p:nvSpPr>
        <p:spPr/>
        <p:txBody>
          <a:bodyPr/>
          <a:lstStyle/>
          <a:p>
            <a:r>
              <a:rPr lang="en-US" dirty="0" smtClean="0"/>
              <a:t>TIDO DARIOS BOREL</a:t>
            </a:r>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z="1200" smtClean="0">
                <a:solidFill>
                  <a:schemeClr val="tx1"/>
                </a:solidFill>
                <a:latin typeface="Arial" panose="020B0604020202020204" pitchFamily="34" charset="0"/>
                <a:cs typeface="Arial" panose="020B0604020202020204" pitchFamily="34" charset="0"/>
              </a:rPr>
              <a:pPr/>
              <a:t>9</a:t>
            </a:fld>
            <a:endParaRPr lang="en-US" sz="12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338306" y="537353"/>
            <a:ext cx="7304372" cy="74251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none">
            <a:spAutoFit/>
          </a:bodyPr>
          <a:lstStyle/>
          <a:p>
            <a:pPr lvl="0" indent="3175" algn="ctr" fontAlgn="base">
              <a:lnSpc>
                <a:spcPct val="150000"/>
              </a:lnSpc>
              <a:spcBef>
                <a:spcPct val="0"/>
              </a:spcBef>
              <a:spcAft>
                <a:spcPct val="0"/>
              </a:spcAft>
            </a:pPr>
            <a:r>
              <a:rPr lang="fr-CM" sz="3200" b="1" dirty="0">
                <a:latin typeface="Times New Roman" pitchFamily="18" charset="0"/>
                <a:cs typeface="Times New Roman" pitchFamily="18" charset="0"/>
              </a:rPr>
              <a:t>CADRE SCIENTIFIQUE DE L’ÉTUDE</a:t>
            </a:r>
            <a:endParaRPr lang="en-GB" sz="3200" b="1" dirty="0">
              <a:latin typeface="Times New Roman" pitchFamily="18" charset="0"/>
              <a:cs typeface="Times New Roman" pitchFamily="18" charset="0"/>
            </a:endParaRPr>
          </a:p>
        </p:txBody>
      </p:sp>
      <p:sp>
        <p:nvSpPr>
          <p:cNvPr id="6" name="ZoneTexte 5"/>
          <p:cNvSpPr txBox="1"/>
          <p:nvPr/>
        </p:nvSpPr>
        <p:spPr>
          <a:xfrm>
            <a:off x="4232032" y="1524000"/>
            <a:ext cx="3945116" cy="369332"/>
          </a:xfrm>
          <a:prstGeom prst="rect">
            <a:avLst/>
          </a:prstGeom>
          <a:noFill/>
        </p:spPr>
        <p:txBody>
          <a:bodyPr wrap="square" rtlCol="0">
            <a:spAutoFit/>
          </a:bodyPr>
          <a:lstStyle/>
          <a:p>
            <a:r>
              <a:rPr lang="fr-FR" b="1" dirty="0">
                <a:solidFill>
                  <a:srgbClr val="002060"/>
                </a:solidFill>
                <a:latin typeface="Times New Roman" pitchFamily="18" charset="0"/>
                <a:cs typeface="Times New Roman" pitchFamily="18" charset="0"/>
              </a:rPr>
              <a:t>HYPOTHESES DE RECHERCHE</a:t>
            </a:r>
          </a:p>
        </p:txBody>
      </p:sp>
    </p:spTree>
    <p:extLst>
      <p:ext uri="{BB962C8B-B14F-4D97-AF65-F5344CB8AC3E}">
        <p14:creationId xmlns="" xmlns:p14="http://schemas.microsoft.com/office/powerpoint/2010/main" val="1679583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ersonnalisé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00B050"/>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TAWE PAWER POINT</Template>
  <TotalTime>1329</TotalTime>
  <Words>1590</Words>
  <Application>Microsoft Office PowerPoint</Application>
  <PresentationFormat>Personnalisé</PresentationFormat>
  <Paragraphs>212</Paragraphs>
  <Slides>25</Slides>
  <Notes>11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Promenade</vt:lpstr>
      <vt:lpstr>Diapositive 1</vt:lpstr>
      <vt:lpstr>Diapositive 2</vt:lpstr>
      <vt:lpstr>Diapositive 3</vt:lpstr>
      <vt:lpstr>Diapositive 4</vt:lpstr>
      <vt:lpstr>  INTRODUCTION</vt:lpstr>
      <vt:lpstr>Diapositive 6</vt:lpstr>
      <vt:lpstr>CADRE SCIENTIFIQUE DE L’ÉTUDE </vt:lpstr>
      <vt:lpstr>Diapositive 8</vt:lpstr>
      <vt:lpstr>Diapositive 9</vt:lpstr>
      <vt:lpstr>CADRE SCIENTIFIQUE DE L’ÉTUDE</vt:lpstr>
      <vt:lpstr>Diapositive 11</vt:lpstr>
      <vt:lpstr>Diapositive 12</vt:lpstr>
      <vt:lpstr>Diapositive 13</vt:lpstr>
      <vt:lpstr>Diapositive 14</vt:lpstr>
      <vt:lpstr>Diapositive 15</vt:lpstr>
      <vt:lpstr>Diapositive 16</vt:lpstr>
      <vt:lpstr>RESULTATS ET DISCUSSION (2/5)  </vt:lpstr>
      <vt:lpstr>RESULTATS ET DISCUSSION (3/5)  </vt:lpstr>
      <vt:lpstr>RESULTATS ET DISCUSSION (4/5)  </vt:lpstr>
      <vt:lpstr>RESULTATS ET DISCUSSION (5/5)  </vt:lpstr>
      <vt:lpstr>Diapositive 21</vt:lpstr>
      <vt:lpstr>CONCLUSION   </vt:lpstr>
      <vt:lpstr>Diapositive 23</vt:lpstr>
      <vt:lpstr>SUGGESTIONS  </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DELL</cp:lastModifiedBy>
  <cp:revision>116</cp:revision>
  <dcterms:created xsi:type="dcterms:W3CDTF">2023-04-09T17:20:15Z</dcterms:created>
  <dcterms:modified xsi:type="dcterms:W3CDTF">2024-04-11T05:11:30Z</dcterms:modified>
</cp:coreProperties>
</file>